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8" r:id="rId4"/>
    <p:sldId id="269" r:id="rId5"/>
    <p:sldId id="270" r:id="rId6"/>
    <p:sldId id="271" r:id="rId7"/>
    <p:sldId id="272" r:id="rId8"/>
    <p:sldId id="273" r:id="rId9"/>
    <p:sldId id="275" r:id="rId10"/>
    <p:sldId id="276" r:id="rId11"/>
    <p:sldId id="277" r:id="rId12"/>
    <p:sldId id="278" r:id="rId13"/>
    <p:sldId id="258" r:id="rId14"/>
    <p:sldId id="274" r:id="rId15"/>
    <p:sldId id="259" r:id="rId16"/>
    <p:sldId id="264" r:id="rId17"/>
    <p:sldId id="279" r:id="rId18"/>
    <p:sldId id="261" r:id="rId19"/>
    <p:sldId id="280" r:id="rId20"/>
    <p:sldId id="265" r:id="rId21"/>
    <p:sldId id="282" r:id="rId22"/>
    <p:sldId id="284" r:id="rId23"/>
    <p:sldId id="286" r:id="rId24"/>
    <p:sldId id="283" r:id="rId25"/>
    <p:sldId id="285" r:id="rId26"/>
    <p:sldId id="291" r:id="rId27"/>
    <p:sldId id="287" r:id="rId28"/>
    <p:sldId id="294" r:id="rId29"/>
    <p:sldId id="312" r:id="rId30"/>
    <p:sldId id="288" r:id="rId31"/>
    <p:sldId id="289" r:id="rId32"/>
    <p:sldId id="290" r:id="rId33"/>
    <p:sldId id="316" r:id="rId34"/>
    <p:sldId id="315" r:id="rId35"/>
    <p:sldId id="292" r:id="rId36"/>
    <p:sldId id="293" r:id="rId37"/>
    <p:sldId id="295" r:id="rId38"/>
    <p:sldId id="296" r:id="rId39"/>
    <p:sldId id="297" r:id="rId40"/>
    <p:sldId id="311" r:id="rId41"/>
    <p:sldId id="298" r:id="rId42"/>
    <p:sldId id="299" r:id="rId43"/>
    <p:sldId id="300" r:id="rId44"/>
    <p:sldId id="301" r:id="rId45"/>
    <p:sldId id="302" r:id="rId46"/>
    <p:sldId id="305" r:id="rId47"/>
    <p:sldId id="306" r:id="rId48"/>
    <p:sldId id="317" r:id="rId49"/>
    <p:sldId id="318" r:id="rId50"/>
    <p:sldId id="304" r:id="rId51"/>
    <p:sldId id="303" r:id="rId52"/>
    <p:sldId id="307" r:id="rId53"/>
    <p:sldId id="308" r:id="rId54"/>
    <p:sldId id="309" r:id="rId55"/>
    <p:sldId id="310" r:id="rId56"/>
    <p:sldId id="319" r:id="rId57"/>
    <p:sldId id="313" r:id="rId58"/>
    <p:sldId id="263" r:id="rId59"/>
    <p:sldId id="281" r:id="rId6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dhanshu Gupta" initials="SG" lastIdx="1" clrIdx="0">
    <p:extLst>
      <p:ext uri="{19B8F6BF-5375-455C-9EA6-DF929625EA0E}">
        <p15:presenceInfo xmlns:p15="http://schemas.microsoft.com/office/powerpoint/2012/main" userId="S::sudhanshu.gupta@nxp.com::02d9610fb3a2908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44" autoAdjust="0"/>
    <p:restoredTop sz="94660"/>
  </p:normalViewPr>
  <p:slideViewPr>
    <p:cSldViewPr snapToGrid="0">
      <p:cViewPr varScale="1">
        <p:scale>
          <a:sx n="86" d="100"/>
          <a:sy n="86" d="100"/>
        </p:scale>
        <p:origin x="509"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commentAuthors" Target="commentAuthor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11/5/2019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11/5/2019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11/5/2019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11/5/2019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11/5/2019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11/5/2019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11/5/2019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ronebotworkshop.com/using-ir-remote-controls-with-arduino/" TargetMode="External"/><Relationship Id="rId2" Type="http://schemas.openxmlformats.org/officeDocument/2006/relationships/hyperlink" Target="https://www.youtube.com/watch?v=8E3ltjnbV0c"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www.righto.com/2009/08/multi-protocol-infrared-remote-library.html"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hyperlink" Target="https://www.instructables.com/id/How-to-use-a-push-button-switch-with-arduino/" TargetMode="External"/><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www.arduino.cc/reference/en/language/functions/digital-io/pinmode/"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youtu.be/TBS6pwky2B8" TargetMode="Externa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www.sbprojects.net/knowledge/ir/nec.php" TargetMode="External"/><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hyperlink" Target="https://www.sbprojects.net/knowledge/ir/rc6.php" TargetMode="External"/><Relationship Id="rId5" Type="http://schemas.openxmlformats.org/officeDocument/2006/relationships/hyperlink" Target="https://www.sbprojects.net/knowledge/ir/rc5.php" TargetMode="External"/><Relationship Id="rId4" Type="http://schemas.openxmlformats.org/officeDocument/2006/relationships/hyperlink" Target="https://www.sbprojects.net/knowledge/ir/sirc.php"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s://www.arduino.cc/reference/en/language/functions/digital-io/digitalread/"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hyperlink" Target="https://youtu.be/M0JINM7Kxn0" TargetMode="External"/><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2" Type="http://schemas.openxmlformats.org/officeDocument/2006/relationships/hyperlink" Target="http://irdb.tk/"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wiki.epalsite.com/index.php?title=1838T_Infrared_Receive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D26F9-368B-437C-A829-9B72AAB5B151}"/>
              </a:ext>
            </a:extLst>
          </p:cNvPr>
          <p:cNvSpPr>
            <a:spLocks noGrp="1"/>
          </p:cNvSpPr>
          <p:nvPr>
            <p:ph type="ctrTitle"/>
          </p:nvPr>
        </p:nvSpPr>
        <p:spPr/>
        <p:txBody>
          <a:bodyPr>
            <a:normAutofit/>
          </a:bodyPr>
          <a:lstStyle/>
          <a:p>
            <a:pPr algn="r"/>
            <a:r>
              <a:rPr lang="en-US" dirty="0"/>
              <a:t>Using IR </a:t>
            </a:r>
            <a:br>
              <a:rPr lang="en-US" dirty="0"/>
            </a:br>
            <a:r>
              <a:rPr lang="en-US" dirty="0"/>
              <a:t>Remote Control</a:t>
            </a:r>
          </a:p>
        </p:txBody>
      </p:sp>
      <p:sp>
        <p:nvSpPr>
          <p:cNvPr id="3" name="Subtitle 2">
            <a:extLst>
              <a:ext uri="{FF2B5EF4-FFF2-40B4-BE49-F238E27FC236}">
                <a16:creationId xmlns:a16="http://schemas.microsoft.com/office/drawing/2014/main" id="{B3293936-73D3-4160-9F9C-CAB57CBA9476}"/>
              </a:ext>
            </a:extLst>
          </p:cNvPr>
          <p:cNvSpPr>
            <a:spLocks noGrp="1"/>
          </p:cNvSpPr>
          <p:nvPr>
            <p:ph type="subTitle" idx="1"/>
          </p:nvPr>
        </p:nvSpPr>
        <p:spPr>
          <a:xfrm>
            <a:off x="1371600" y="3632200"/>
            <a:ext cx="9448800" cy="1825095"/>
          </a:xfrm>
        </p:spPr>
        <p:txBody>
          <a:bodyPr>
            <a:normAutofit/>
          </a:bodyPr>
          <a:lstStyle/>
          <a:p>
            <a:pPr algn="r"/>
            <a:r>
              <a:rPr lang="en-US" dirty="0">
                <a:hlinkClick r:id="rId2"/>
              </a:rPr>
              <a:t>https://www.youtube.com/watch?v=8E3ltjnbV0c</a:t>
            </a:r>
            <a:endParaRPr lang="en-US" dirty="0"/>
          </a:p>
          <a:p>
            <a:pPr algn="r"/>
            <a:endParaRPr lang="en-US" dirty="0"/>
          </a:p>
          <a:p>
            <a:pPr algn="r"/>
            <a:r>
              <a:rPr lang="en-US" dirty="0">
                <a:hlinkClick r:id="rId3"/>
              </a:rPr>
              <a:t>https://dronebotworkshop.com/using-ir-remote-controls-with-arduino/</a:t>
            </a:r>
            <a:endParaRPr lang="en-US" dirty="0"/>
          </a:p>
        </p:txBody>
      </p:sp>
    </p:spTree>
    <p:extLst>
      <p:ext uri="{BB962C8B-B14F-4D97-AF65-F5344CB8AC3E}">
        <p14:creationId xmlns:p14="http://schemas.microsoft.com/office/powerpoint/2010/main" val="771306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8EC7-C459-41F7-A94A-915437F09FF9}"/>
              </a:ext>
            </a:extLst>
          </p:cNvPr>
          <p:cNvSpPr>
            <a:spLocks noGrp="1"/>
          </p:cNvSpPr>
          <p:nvPr>
            <p:ph type="title"/>
          </p:nvPr>
        </p:nvSpPr>
        <p:spPr/>
        <p:txBody>
          <a:bodyPr>
            <a:normAutofit/>
          </a:bodyPr>
          <a:lstStyle/>
          <a:p>
            <a:pPr fontAlgn="base"/>
            <a:r>
              <a:rPr lang="en-US" dirty="0"/>
              <a:t>The IR Remote Library</a:t>
            </a:r>
          </a:p>
        </p:txBody>
      </p:sp>
      <p:sp>
        <p:nvSpPr>
          <p:cNvPr id="3" name="Content Placeholder 2">
            <a:extLst>
              <a:ext uri="{FF2B5EF4-FFF2-40B4-BE49-F238E27FC236}">
                <a16:creationId xmlns:a16="http://schemas.microsoft.com/office/drawing/2014/main" id="{317548A5-5E6F-4644-BF1D-9B423C401B1B}"/>
              </a:ext>
            </a:extLst>
          </p:cNvPr>
          <p:cNvSpPr>
            <a:spLocks noGrp="1"/>
          </p:cNvSpPr>
          <p:nvPr>
            <p:ph idx="1"/>
          </p:nvPr>
        </p:nvSpPr>
        <p:spPr>
          <a:xfrm>
            <a:off x="685800" y="2194559"/>
            <a:ext cx="10820400" cy="3800996"/>
          </a:xfrm>
        </p:spPr>
        <p:txBody>
          <a:bodyPr>
            <a:normAutofit lnSpcReduction="10000"/>
          </a:bodyPr>
          <a:lstStyle/>
          <a:p>
            <a:pPr fontAlgn="base"/>
            <a:r>
              <a:rPr lang="en-US" sz="1500" dirty="0">
                <a:solidFill>
                  <a:srgbClr val="666666"/>
                </a:solidFill>
                <a:latin typeface="Lato"/>
              </a:rPr>
              <a:t>While you can get the Arduino IR Remote Library on GitHub it is also available (and easier to install) directly from the Library Manager in your Arduino IDE. Open the Library Manager and search for “IR Remote”. </a:t>
            </a:r>
          </a:p>
          <a:p>
            <a:pPr fontAlgn="base"/>
            <a:endParaRPr lang="en-US" sz="1500" dirty="0">
              <a:solidFill>
                <a:srgbClr val="666666"/>
              </a:solidFill>
              <a:latin typeface="Lato"/>
            </a:endParaRPr>
          </a:p>
          <a:p>
            <a:pPr fontAlgn="base"/>
            <a:r>
              <a:rPr lang="en-US" sz="1500" dirty="0">
                <a:solidFill>
                  <a:srgbClr val="666666"/>
                </a:solidFill>
                <a:latin typeface="Lato"/>
              </a:rPr>
              <a:t>Don’t be fooled by some of the other libraries that have a similar name (including the Robot IR Remote that is already installed in your IDE), look for “</a:t>
            </a:r>
            <a:r>
              <a:rPr lang="en-US" sz="1500" dirty="0">
                <a:solidFill>
                  <a:srgbClr val="666666"/>
                </a:solidFill>
                <a:highlight>
                  <a:srgbClr val="FFFF00"/>
                </a:highlight>
                <a:latin typeface="Lato"/>
              </a:rPr>
              <a:t>IR Remote by </a:t>
            </a:r>
            <a:r>
              <a:rPr lang="en-US" sz="1500" dirty="0" err="1">
                <a:solidFill>
                  <a:srgbClr val="666666"/>
                </a:solidFill>
                <a:highlight>
                  <a:srgbClr val="FFFF00"/>
                </a:highlight>
                <a:latin typeface="Lato"/>
              </a:rPr>
              <a:t>Shirriff</a:t>
            </a:r>
            <a:r>
              <a:rPr lang="en-US" sz="1500" dirty="0">
                <a:solidFill>
                  <a:srgbClr val="666666"/>
                </a:solidFill>
                <a:latin typeface="Lato"/>
              </a:rPr>
              <a:t>” – that’s the one you need. </a:t>
            </a:r>
          </a:p>
          <a:p>
            <a:pPr fontAlgn="base"/>
            <a:endParaRPr lang="en-US" sz="1500" dirty="0">
              <a:solidFill>
                <a:srgbClr val="666666"/>
              </a:solidFill>
              <a:latin typeface="Lato"/>
            </a:endParaRPr>
          </a:p>
          <a:p>
            <a:pPr fontAlgn="base"/>
            <a:r>
              <a:rPr lang="en-US" sz="1500" dirty="0">
                <a:solidFill>
                  <a:srgbClr val="666666"/>
                </a:solidFill>
                <a:latin typeface="Lato"/>
              </a:rPr>
              <a:t>Click the “more info” link to get the library info and then click the button to install it into your IDE.</a:t>
            </a:r>
          </a:p>
          <a:p>
            <a:pPr fontAlgn="base"/>
            <a:endParaRPr lang="en-US" sz="1500" dirty="0">
              <a:solidFill>
                <a:srgbClr val="666666"/>
              </a:solidFill>
              <a:latin typeface="Lato"/>
            </a:endParaRPr>
          </a:p>
          <a:p>
            <a:pPr fontAlgn="base"/>
            <a:r>
              <a:rPr lang="en-US" sz="1500" dirty="0">
                <a:solidFill>
                  <a:srgbClr val="666666"/>
                </a:solidFill>
                <a:latin typeface="Lato"/>
              </a:rPr>
              <a:t>The beauty of this library is that it can be used for both receiving and transmitting IR Remote Control codes. </a:t>
            </a:r>
          </a:p>
          <a:p>
            <a:pPr fontAlgn="base"/>
            <a:endParaRPr lang="en-US" sz="1500" dirty="0">
              <a:solidFill>
                <a:srgbClr val="666666"/>
              </a:solidFill>
              <a:latin typeface="Lato"/>
            </a:endParaRPr>
          </a:p>
          <a:p>
            <a:pPr fontAlgn="base"/>
            <a:r>
              <a:rPr lang="en-US" sz="1500" dirty="0">
                <a:solidFill>
                  <a:srgbClr val="666666"/>
                </a:solidFill>
                <a:latin typeface="Lato"/>
              </a:rPr>
              <a:t>Once you have it installed you’re ready to start working with remote controls with your Arduino.</a:t>
            </a:r>
          </a:p>
          <a:p>
            <a:pPr fontAlgn="base"/>
            <a:endParaRPr lang="en-US" sz="1500" dirty="0">
              <a:solidFill>
                <a:srgbClr val="666666"/>
              </a:solidFill>
              <a:latin typeface="Lato"/>
            </a:endParaRPr>
          </a:p>
          <a:p>
            <a:pPr fontAlgn="base"/>
            <a:r>
              <a:rPr lang="en-US" sz="1500" dirty="0">
                <a:solidFill>
                  <a:srgbClr val="666666"/>
                </a:solidFill>
                <a:latin typeface="Lato"/>
              </a:rPr>
              <a:t>Ken has an excellent blog that goes into great detail about using the library, I urge you to pay it a visit.</a:t>
            </a:r>
          </a:p>
        </p:txBody>
      </p:sp>
    </p:spTree>
    <p:extLst>
      <p:ext uri="{BB962C8B-B14F-4D97-AF65-F5344CB8AC3E}">
        <p14:creationId xmlns:p14="http://schemas.microsoft.com/office/powerpoint/2010/main" val="41021909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8EC7-C459-41F7-A94A-915437F09FF9}"/>
              </a:ext>
            </a:extLst>
          </p:cNvPr>
          <p:cNvSpPr>
            <a:spLocks noGrp="1"/>
          </p:cNvSpPr>
          <p:nvPr>
            <p:ph type="title"/>
          </p:nvPr>
        </p:nvSpPr>
        <p:spPr/>
        <p:txBody>
          <a:bodyPr>
            <a:normAutofit/>
          </a:bodyPr>
          <a:lstStyle/>
          <a:p>
            <a:pPr fontAlgn="base"/>
            <a:r>
              <a:rPr lang="en-US" dirty="0"/>
              <a:t>The IR Remote Library</a:t>
            </a:r>
          </a:p>
        </p:txBody>
      </p:sp>
      <p:sp>
        <p:nvSpPr>
          <p:cNvPr id="3" name="Content Placeholder 2">
            <a:extLst>
              <a:ext uri="{FF2B5EF4-FFF2-40B4-BE49-F238E27FC236}">
                <a16:creationId xmlns:a16="http://schemas.microsoft.com/office/drawing/2014/main" id="{317548A5-5E6F-4644-BF1D-9B423C401B1B}"/>
              </a:ext>
            </a:extLst>
          </p:cNvPr>
          <p:cNvSpPr>
            <a:spLocks noGrp="1"/>
          </p:cNvSpPr>
          <p:nvPr>
            <p:ph idx="1"/>
          </p:nvPr>
        </p:nvSpPr>
        <p:spPr>
          <a:xfrm>
            <a:off x="685800" y="2194559"/>
            <a:ext cx="10820400" cy="3800996"/>
          </a:xfrm>
        </p:spPr>
        <p:txBody>
          <a:bodyPr>
            <a:normAutofit lnSpcReduction="10000"/>
          </a:bodyPr>
          <a:lstStyle/>
          <a:p>
            <a:pPr fontAlgn="base"/>
            <a:r>
              <a:rPr lang="en-US" sz="1500" dirty="0">
                <a:solidFill>
                  <a:srgbClr val="666666"/>
                </a:solidFill>
                <a:latin typeface="Lato"/>
              </a:rPr>
              <a:t>While you can get the Arduino IR Remote Library on GitHub it is also available (and easier to install) directly from the Library Manager in your Arduino IDE. Open the Library Manager and search for “IR Remote”. </a:t>
            </a:r>
          </a:p>
          <a:p>
            <a:pPr fontAlgn="base"/>
            <a:endParaRPr lang="en-US" sz="1500" dirty="0">
              <a:solidFill>
                <a:srgbClr val="666666"/>
              </a:solidFill>
              <a:latin typeface="Lato"/>
            </a:endParaRPr>
          </a:p>
          <a:p>
            <a:pPr fontAlgn="base"/>
            <a:r>
              <a:rPr lang="en-US" sz="1500" dirty="0">
                <a:solidFill>
                  <a:srgbClr val="666666"/>
                </a:solidFill>
                <a:latin typeface="Lato"/>
              </a:rPr>
              <a:t>Don’t be fooled by some of the other libraries that have a similar name (including the Robot IR Remote that is already installed in your IDE), look for “</a:t>
            </a:r>
            <a:r>
              <a:rPr lang="en-US" sz="1500" dirty="0">
                <a:solidFill>
                  <a:srgbClr val="666666"/>
                </a:solidFill>
                <a:highlight>
                  <a:srgbClr val="FFFF00"/>
                </a:highlight>
                <a:latin typeface="Lato"/>
              </a:rPr>
              <a:t>IR Remote by </a:t>
            </a:r>
            <a:r>
              <a:rPr lang="en-US" sz="1500" dirty="0" err="1">
                <a:solidFill>
                  <a:srgbClr val="666666"/>
                </a:solidFill>
                <a:highlight>
                  <a:srgbClr val="FFFF00"/>
                </a:highlight>
                <a:latin typeface="Lato"/>
              </a:rPr>
              <a:t>Shirriff</a:t>
            </a:r>
            <a:r>
              <a:rPr lang="en-US" sz="1500" dirty="0">
                <a:solidFill>
                  <a:srgbClr val="666666"/>
                </a:solidFill>
                <a:latin typeface="Lato"/>
              </a:rPr>
              <a:t>” – that’s the one you need. </a:t>
            </a:r>
          </a:p>
          <a:p>
            <a:pPr fontAlgn="base"/>
            <a:endParaRPr lang="en-US" sz="1500" dirty="0">
              <a:solidFill>
                <a:srgbClr val="666666"/>
              </a:solidFill>
              <a:latin typeface="Lato"/>
            </a:endParaRPr>
          </a:p>
          <a:p>
            <a:pPr fontAlgn="base"/>
            <a:r>
              <a:rPr lang="en-US" sz="1500" dirty="0">
                <a:solidFill>
                  <a:srgbClr val="666666"/>
                </a:solidFill>
                <a:latin typeface="Lato"/>
              </a:rPr>
              <a:t>Click the “more info” link to get the library info and then click the button to install it into your IDE.</a:t>
            </a:r>
          </a:p>
          <a:p>
            <a:pPr fontAlgn="base"/>
            <a:endParaRPr lang="en-US" sz="1500" dirty="0">
              <a:solidFill>
                <a:srgbClr val="666666"/>
              </a:solidFill>
              <a:latin typeface="Lato"/>
            </a:endParaRPr>
          </a:p>
          <a:p>
            <a:pPr fontAlgn="base"/>
            <a:r>
              <a:rPr lang="en-US" sz="1500" dirty="0">
                <a:solidFill>
                  <a:srgbClr val="666666"/>
                </a:solidFill>
                <a:latin typeface="Lato"/>
              </a:rPr>
              <a:t>The beauty of this library is that it can be used for both receiving and transmitting IR Remote Control codes. </a:t>
            </a:r>
          </a:p>
          <a:p>
            <a:pPr fontAlgn="base"/>
            <a:endParaRPr lang="en-US" sz="1500" dirty="0">
              <a:solidFill>
                <a:srgbClr val="666666"/>
              </a:solidFill>
              <a:latin typeface="Lato"/>
            </a:endParaRPr>
          </a:p>
          <a:p>
            <a:pPr fontAlgn="base"/>
            <a:r>
              <a:rPr lang="en-US" sz="1500" dirty="0">
                <a:solidFill>
                  <a:srgbClr val="666666"/>
                </a:solidFill>
                <a:latin typeface="Lato"/>
              </a:rPr>
              <a:t>Once you have it installed you’re ready to start working with remote controls with your Arduino.</a:t>
            </a:r>
          </a:p>
          <a:p>
            <a:pPr fontAlgn="base"/>
            <a:endParaRPr lang="en-US" sz="1500" dirty="0">
              <a:solidFill>
                <a:srgbClr val="666666"/>
              </a:solidFill>
              <a:latin typeface="Lato"/>
            </a:endParaRPr>
          </a:p>
          <a:p>
            <a:pPr fontAlgn="base"/>
            <a:r>
              <a:rPr lang="en-US" sz="1500" dirty="0">
                <a:solidFill>
                  <a:srgbClr val="666666"/>
                </a:solidFill>
                <a:latin typeface="Lato"/>
              </a:rPr>
              <a:t>Ken has an </a:t>
            </a:r>
            <a:r>
              <a:rPr lang="en-US" sz="1500" dirty="0">
                <a:solidFill>
                  <a:srgbClr val="666666"/>
                </a:solidFill>
                <a:latin typeface="Lato"/>
                <a:hlinkClick r:id="rId2"/>
              </a:rPr>
              <a:t>excellent blog </a:t>
            </a:r>
            <a:r>
              <a:rPr lang="en-US" sz="1500" dirty="0">
                <a:solidFill>
                  <a:srgbClr val="666666"/>
                </a:solidFill>
                <a:latin typeface="Lato"/>
              </a:rPr>
              <a:t>that goes into great detail about using the library, I urge you to pay it a visit.</a:t>
            </a:r>
          </a:p>
        </p:txBody>
      </p:sp>
    </p:spTree>
    <p:extLst>
      <p:ext uri="{BB962C8B-B14F-4D97-AF65-F5344CB8AC3E}">
        <p14:creationId xmlns:p14="http://schemas.microsoft.com/office/powerpoint/2010/main" val="37064070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8EC7-C459-41F7-A94A-915437F09FF9}"/>
              </a:ext>
            </a:extLst>
          </p:cNvPr>
          <p:cNvSpPr>
            <a:spLocks noGrp="1"/>
          </p:cNvSpPr>
          <p:nvPr>
            <p:ph type="title"/>
          </p:nvPr>
        </p:nvSpPr>
        <p:spPr/>
        <p:txBody>
          <a:bodyPr>
            <a:normAutofit/>
          </a:bodyPr>
          <a:lstStyle/>
          <a:p>
            <a:pPr fontAlgn="base"/>
            <a:r>
              <a:rPr lang="en-US" dirty="0"/>
              <a:t>Getting Remote HEX Codes</a:t>
            </a:r>
          </a:p>
        </p:txBody>
      </p:sp>
      <p:sp>
        <p:nvSpPr>
          <p:cNvPr id="3" name="Content Placeholder 2">
            <a:extLst>
              <a:ext uri="{FF2B5EF4-FFF2-40B4-BE49-F238E27FC236}">
                <a16:creationId xmlns:a16="http://schemas.microsoft.com/office/drawing/2014/main" id="{317548A5-5E6F-4644-BF1D-9B423C401B1B}"/>
              </a:ext>
            </a:extLst>
          </p:cNvPr>
          <p:cNvSpPr>
            <a:spLocks noGrp="1"/>
          </p:cNvSpPr>
          <p:nvPr>
            <p:ph idx="1"/>
          </p:nvPr>
        </p:nvSpPr>
        <p:spPr>
          <a:xfrm>
            <a:off x="685800" y="2194559"/>
            <a:ext cx="10820400" cy="473996"/>
          </a:xfrm>
        </p:spPr>
        <p:txBody>
          <a:bodyPr>
            <a:normAutofit/>
          </a:bodyPr>
          <a:lstStyle/>
          <a:p>
            <a:pPr fontAlgn="base"/>
            <a:r>
              <a:rPr lang="en-US" sz="1500" dirty="0">
                <a:solidFill>
                  <a:srgbClr val="666666"/>
                </a:solidFill>
                <a:latin typeface="Lato"/>
              </a:rPr>
              <a:t>To start off we will build a very simple IR receiver using an IR sensor and an Arduino.  Here is how we will hook it up:</a:t>
            </a:r>
          </a:p>
          <a:p>
            <a:pPr fontAlgn="base"/>
            <a:endParaRPr lang="en-US" sz="1500" dirty="0">
              <a:solidFill>
                <a:srgbClr val="666666"/>
              </a:solidFill>
              <a:latin typeface="Lato"/>
            </a:endParaRPr>
          </a:p>
        </p:txBody>
      </p:sp>
      <p:pic>
        <p:nvPicPr>
          <p:cNvPr id="4" name="Picture 3">
            <a:extLst>
              <a:ext uri="{FF2B5EF4-FFF2-40B4-BE49-F238E27FC236}">
                <a16:creationId xmlns:a16="http://schemas.microsoft.com/office/drawing/2014/main" id="{AB14A459-F1D9-4E77-BFDC-CF85C77222DE}"/>
              </a:ext>
            </a:extLst>
          </p:cNvPr>
          <p:cNvPicPr>
            <a:picLocks noChangeAspect="1"/>
          </p:cNvPicPr>
          <p:nvPr/>
        </p:nvPicPr>
        <p:blipFill>
          <a:blip r:embed="rId2"/>
          <a:stretch>
            <a:fillRect/>
          </a:stretch>
        </p:blipFill>
        <p:spPr>
          <a:xfrm>
            <a:off x="5449078" y="3006170"/>
            <a:ext cx="6602671" cy="3735002"/>
          </a:xfrm>
          <a:prstGeom prst="rect">
            <a:avLst/>
          </a:prstGeom>
        </p:spPr>
      </p:pic>
      <p:sp>
        <p:nvSpPr>
          <p:cNvPr id="6" name="Rectangle 5">
            <a:extLst>
              <a:ext uri="{FF2B5EF4-FFF2-40B4-BE49-F238E27FC236}">
                <a16:creationId xmlns:a16="http://schemas.microsoft.com/office/drawing/2014/main" id="{5AD55100-D7DE-4D63-9FEA-A8C0419F83BF}"/>
              </a:ext>
            </a:extLst>
          </p:cNvPr>
          <p:cNvSpPr/>
          <p:nvPr/>
        </p:nvSpPr>
        <p:spPr>
          <a:xfrm>
            <a:off x="646590" y="2668555"/>
            <a:ext cx="4802488" cy="3093154"/>
          </a:xfrm>
          <a:prstGeom prst="rect">
            <a:avLst/>
          </a:prstGeom>
        </p:spPr>
        <p:txBody>
          <a:bodyPr wrap="square">
            <a:spAutoFit/>
          </a:bodyPr>
          <a:lstStyle/>
          <a:p>
            <a:pPr marL="285750" indent="-285750" algn="just">
              <a:buFont typeface="Arial" panose="020B0604020202020204" pitchFamily="34" charset="0"/>
              <a:buChar char="•"/>
            </a:pPr>
            <a:r>
              <a:rPr lang="en-US" sz="1500" dirty="0">
                <a:solidFill>
                  <a:srgbClr val="666666"/>
                </a:solidFill>
                <a:latin typeface="Lato"/>
              </a:rPr>
              <a:t>As you can see the hookup is pretty simple. </a:t>
            </a:r>
          </a:p>
          <a:p>
            <a:pPr marL="285750" indent="-285750" algn="just">
              <a:buFont typeface="Arial" panose="020B0604020202020204" pitchFamily="34" charset="0"/>
              <a:buChar char="•"/>
            </a:pPr>
            <a:endParaRPr lang="en-US" sz="1500" dirty="0">
              <a:solidFill>
                <a:srgbClr val="666666"/>
              </a:solidFill>
              <a:latin typeface="Lato"/>
            </a:endParaRPr>
          </a:p>
          <a:p>
            <a:pPr marL="285750" indent="-285750" algn="just">
              <a:buFont typeface="Arial" panose="020B0604020202020204" pitchFamily="34" charset="0"/>
              <a:buChar char="•"/>
            </a:pPr>
            <a:r>
              <a:rPr lang="en-US" sz="1500" dirty="0">
                <a:solidFill>
                  <a:srgbClr val="666666"/>
                </a:solidFill>
                <a:latin typeface="Lato"/>
              </a:rPr>
              <a:t>We use the 5 Volt and Ground outputs from the Arduino to connect to the sensors VCC (G) and GND (R) pins respectively.  </a:t>
            </a:r>
          </a:p>
          <a:p>
            <a:pPr marL="285750" indent="-285750" algn="just">
              <a:buFont typeface="Arial" panose="020B0604020202020204" pitchFamily="34" charset="0"/>
              <a:buChar char="•"/>
            </a:pPr>
            <a:endParaRPr lang="en-US" sz="1500" dirty="0">
              <a:solidFill>
                <a:srgbClr val="666666"/>
              </a:solidFill>
              <a:latin typeface="Lato"/>
            </a:endParaRPr>
          </a:p>
          <a:p>
            <a:pPr marL="285750" indent="-285750" algn="just">
              <a:buFont typeface="Arial" panose="020B0604020202020204" pitchFamily="34" charset="0"/>
              <a:buChar char="•"/>
            </a:pPr>
            <a:r>
              <a:rPr lang="en-US" sz="1500" dirty="0">
                <a:solidFill>
                  <a:srgbClr val="666666"/>
                </a:solidFill>
                <a:latin typeface="Lato"/>
              </a:rPr>
              <a:t>Then we connect Arduino pin 4 to the sensors Signal (Y) pin to collect information from it.</a:t>
            </a:r>
          </a:p>
          <a:p>
            <a:pPr marL="285750" indent="-285750" algn="just">
              <a:buFont typeface="Arial" panose="020B0604020202020204" pitchFamily="34" charset="0"/>
              <a:buChar char="•"/>
            </a:pPr>
            <a:endParaRPr lang="en-US" sz="1500" dirty="0">
              <a:solidFill>
                <a:srgbClr val="666666"/>
              </a:solidFill>
              <a:latin typeface="Lato"/>
            </a:endParaRPr>
          </a:p>
          <a:p>
            <a:pPr marL="285750" indent="-285750" algn="just">
              <a:buFont typeface="Arial" panose="020B0604020202020204" pitchFamily="34" charset="0"/>
              <a:buChar char="•"/>
            </a:pPr>
            <a:r>
              <a:rPr lang="en-US" sz="1500" dirty="0">
                <a:solidFill>
                  <a:srgbClr val="666666"/>
                </a:solidFill>
                <a:latin typeface="Lato"/>
              </a:rPr>
              <a:t>The actual digital I/O pin we’re using on the Arduino isn’t important so you could use a different one if you wish, just be sure to modify the sketch if you do.</a:t>
            </a:r>
          </a:p>
        </p:txBody>
      </p:sp>
    </p:spTree>
    <p:extLst>
      <p:ext uri="{BB962C8B-B14F-4D97-AF65-F5344CB8AC3E}">
        <p14:creationId xmlns:p14="http://schemas.microsoft.com/office/powerpoint/2010/main" val="10749414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6" name="Picture 15">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8" name="Rectangle 17">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3BADC710-2107-49F9-9FF6-8CC8A9340DED}"/>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a:r>
              <a:rPr lang="en-US" sz="5400" kern="1200" cap="all" baseline="0">
                <a:solidFill>
                  <a:schemeClr val="tx1"/>
                </a:solidFill>
                <a:latin typeface="+mj-lt"/>
                <a:ea typeface="+mj-ea"/>
                <a:cs typeface="+mj-cs"/>
              </a:rPr>
              <a:t>Hardware SOFTWARE Required</a:t>
            </a:r>
          </a:p>
        </p:txBody>
      </p:sp>
      <p:sp>
        <p:nvSpPr>
          <p:cNvPr id="9" name="Text Placeholder 8">
            <a:extLst>
              <a:ext uri="{FF2B5EF4-FFF2-40B4-BE49-F238E27FC236}">
                <a16:creationId xmlns:a16="http://schemas.microsoft.com/office/drawing/2014/main" id="{5CDAEFC6-0183-402B-843A-0A5C81881CED}"/>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22" name="Straight Connector 21">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11981EBF-D0E2-4B64-8575-D8811656469C}"/>
              </a:ext>
            </a:extLst>
          </p:cNvPr>
          <p:cNvSpPr txBox="1">
            <a:spLocks/>
          </p:cNvSpPr>
          <p:nvPr/>
        </p:nvSpPr>
        <p:spPr>
          <a:xfrm>
            <a:off x="685800" y="5320980"/>
            <a:ext cx="10820400" cy="9377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endParaRPr lang="en-US" sz="1900" dirty="0"/>
          </a:p>
        </p:txBody>
      </p:sp>
    </p:spTree>
    <p:extLst>
      <p:ext uri="{BB962C8B-B14F-4D97-AF65-F5344CB8AC3E}">
        <p14:creationId xmlns:p14="http://schemas.microsoft.com/office/powerpoint/2010/main" val="2289463937"/>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DC710-2107-49F9-9FF6-8CC8A9340DED}"/>
              </a:ext>
            </a:extLst>
          </p:cNvPr>
          <p:cNvSpPr>
            <a:spLocks noGrp="1"/>
          </p:cNvSpPr>
          <p:nvPr>
            <p:ph type="title"/>
          </p:nvPr>
        </p:nvSpPr>
        <p:spPr/>
        <p:txBody>
          <a:bodyPr/>
          <a:lstStyle/>
          <a:p>
            <a:r>
              <a:rPr lang="en-US" dirty="0"/>
              <a:t>Hardware Required</a:t>
            </a:r>
          </a:p>
        </p:txBody>
      </p:sp>
      <p:sp>
        <p:nvSpPr>
          <p:cNvPr id="3" name="Content Placeholder 2">
            <a:extLst>
              <a:ext uri="{FF2B5EF4-FFF2-40B4-BE49-F238E27FC236}">
                <a16:creationId xmlns:a16="http://schemas.microsoft.com/office/drawing/2014/main" id="{D6EC0A4F-48F7-47D5-866E-8CF69E244C29}"/>
              </a:ext>
            </a:extLst>
          </p:cNvPr>
          <p:cNvSpPr>
            <a:spLocks noGrp="1"/>
          </p:cNvSpPr>
          <p:nvPr>
            <p:ph idx="1"/>
          </p:nvPr>
        </p:nvSpPr>
        <p:spPr>
          <a:xfrm>
            <a:off x="685800" y="2194560"/>
            <a:ext cx="10820400" cy="2341929"/>
          </a:xfrm>
        </p:spPr>
        <p:txBody>
          <a:bodyPr>
            <a:normAutofit/>
          </a:bodyPr>
          <a:lstStyle/>
          <a:p>
            <a:r>
              <a:rPr lang="en-US" dirty="0"/>
              <a:t>Arduino (Uno)</a:t>
            </a:r>
          </a:p>
          <a:p>
            <a:r>
              <a:rPr lang="en-US" dirty="0"/>
              <a:t>USB cable</a:t>
            </a:r>
          </a:p>
          <a:p>
            <a:r>
              <a:rPr lang="en-US" dirty="0"/>
              <a:t>Hookup cables</a:t>
            </a:r>
          </a:p>
          <a:p>
            <a:r>
              <a:rPr lang="en-US" dirty="0"/>
              <a:t>IR Receiver board, or Refer to circuit diagram using TSOP1738</a:t>
            </a:r>
          </a:p>
        </p:txBody>
      </p:sp>
      <p:sp>
        <p:nvSpPr>
          <p:cNvPr id="4" name="Title 1">
            <a:extLst>
              <a:ext uri="{FF2B5EF4-FFF2-40B4-BE49-F238E27FC236}">
                <a16:creationId xmlns:a16="http://schemas.microsoft.com/office/drawing/2014/main" id="{D4983DF4-AE85-4EF2-BBDB-DC7E1CF5E3AA}"/>
              </a:ext>
            </a:extLst>
          </p:cNvPr>
          <p:cNvSpPr txBox="1">
            <a:spLocks/>
          </p:cNvSpPr>
          <p:nvPr/>
        </p:nvSpPr>
        <p:spPr>
          <a:xfrm>
            <a:off x="2895600" y="4414575"/>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dirty="0"/>
              <a:t>SOFTWARE Required</a:t>
            </a:r>
          </a:p>
        </p:txBody>
      </p:sp>
      <p:sp>
        <p:nvSpPr>
          <p:cNvPr id="5" name="Content Placeholder 2">
            <a:extLst>
              <a:ext uri="{FF2B5EF4-FFF2-40B4-BE49-F238E27FC236}">
                <a16:creationId xmlns:a16="http://schemas.microsoft.com/office/drawing/2014/main" id="{11981EBF-D0E2-4B64-8575-D8811656469C}"/>
              </a:ext>
            </a:extLst>
          </p:cNvPr>
          <p:cNvSpPr txBox="1">
            <a:spLocks/>
          </p:cNvSpPr>
          <p:nvPr/>
        </p:nvSpPr>
        <p:spPr>
          <a:xfrm>
            <a:off x="685800" y="5320980"/>
            <a:ext cx="10820400" cy="9377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endParaRPr lang="en-US" sz="1900" dirty="0"/>
          </a:p>
        </p:txBody>
      </p:sp>
      <p:sp>
        <p:nvSpPr>
          <p:cNvPr id="6" name="Content Placeholder 2">
            <a:extLst>
              <a:ext uri="{FF2B5EF4-FFF2-40B4-BE49-F238E27FC236}">
                <a16:creationId xmlns:a16="http://schemas.microsoft.com/office/drawing/2014/main" id="{EBA8AA28-F647-44CA-B8FF-ACBC4750FB3F}"/>
              </a:ext>
            </a:extLst>
          </p:cNvPr>
          <p:cNvSpPr txBox="1">
            <a:spLocks/>
          </p:cNvSpPr>
          <p:nvPr/>
        </p:nvSpPr>
        <p:spPr>
          <a:xfrm>
            <a:off x="623656" y="5464657"/>
            <a:ext cx="10820400" cy="10274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t>IR Remote Library (“IR Remote by </a:t>
            </a:r>
            <a:r>
              <a:rPr lang="en-US" dirty="0" err="1"/>
              <a:t>Shirriff</a:t>
            </a:r>
            <a:r>
              <a:rPr lang="en-US" dirty="0"/>
              <a:t>”  )</a:t>
            </a:r>
          </a:p>
        </p:txBody>
      </p:sp>
    </p:spTree>
    <p:extLst>
      <p:ext uri="{BB962C8B-B14F-4D97-AF65-F5344CB8AC3E}">
        <p14:creationId xmlns:p14="http://schemas.microsoft.com/office/powerpoint/2010/main" val="1129484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76AEA-DA03-417F-8258-814B2F06E6BB}"/>
              </a:ext>
            </a:extLst>
          </p:cNvPr>
          <p:cNvSpPr>
            <a:spLocks noGrp="1"/>
          </p:cNvSpPr>
          <p:nvPr>
            <p:ph type="title"/>
          </p:nvPr>
        </p:nvSpPr>
        <p:spPr/>
        <p:txBody>
          <a:bodyPr/>
          <a:lstStyle/>
          <a:p>
            <a:r>
              <a:rPr lang="en-US" dirty="0"/>
              <a:t>PINOUT</a:t>
            </a:r>
          </a:p>
        </p:txBody>
      </p:sp>
    </p:spTree>
    <p:extLst>
      <p:ext uri="{BB962C8B-B14F-4D97-AF65-F5344CB8AC3E}">
        <p14:creationId xmlns:p14="http://schemas.microsoft.com/office/powerpoint/2010/main" val="32568952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3" name="Picture 12">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5" name="Rectangle 14">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F1776AEA-DA03-417F-8258-814B2F06E6BB}"/>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a:r>
              <a:rPr lang="en-US" sz="5400" kern="1200" cap="all" baseline="0">
                <a:solidFill>
                  <a:schemeClr val="tx1"/>
                </a:solidFill>
                <a:latin typeface="+mj-lt"/>
                <a:ea typeface="+mj-ea"/>
                <a:cs typeface="+mj-cs"/>
              </a:rPr>
              <a:t>Circuit</a:t>
            </a:r>
          </a:p>
        </p:txBody>
      </p:sp>
      <p:sp>
        <p:nvSpPr>
          <p:cNvPr id="6" name="Text Placeholder 5">
            <a:extLst>
              <a:ext uri="{FF2B5EF4-FFF2-40B4-BE49-F238E27FC236}">
                <a16:creationId xmlns:a16="http://schemas.microsoft.com/office/drawing/2014/main" id="{60B5B664-CFF3-4205-B3FF-434A551F9F08}"/>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19" name="Straight Connector 18">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3478480"/>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35E6249-5D8D-4379-9AC3-21678A4339BA}"/>
              </a:ext>
            </a:extLst>
          </p:cNvPr>
          <p:cNvPicPr>
            <a:picLocks noChangeAspect="1"/>
          </p:cNvPicPr>
          <p:nvPr/>
        </p:nvPicPr>
        <p:blipFill>
          <a:blip r:embed="rId2"/>
          <a:stretch>
            <a:fillRect/>
          </a:stretch>
        </p:blipFill>
        <p:spPr>
          <a:xfrm>
            <a:off x="7131302" y="1679510"/>
            <a:ext cx="5060698" cy="5066522"/>
          </a:xfrm>
          <a:prstGeom prst="rect">
            <a:avLst/>
          </a:prstGeom>
        </p:spPr>
      </p:pic>
      <p:sp>
        <p:nvSpPr>
          <p:cNvPr id="2" name="Title 1">
            <a:extLst>
              <a:ext uri="{FF2B5EF4-FFF2-40B4-BE49-F238E27FC236}">
                <a16:creationId xmlns:a16="http://schemas.microsoft.com/office/drawing/2014/main" id="{F1776AEA-DA03-417F-8258-814B2F06E6BB}"/>
              </a:ext>
            </a:extLst>
          </p:cNvPr>
          <p:cNvSpPr>
            <a:spLocks noGrp="1"/>
          </p:cNvSpPr>
          <p:nvPr>
            <p:ph type="title"/>
          </p:nvPr>
        </p:nvSpPr>
        <p:spPr/>
        <p:txBody>
          <a:bodyPr/>
          <a:lstStyle/>
          <a:p>
            <a:r>
              <a:rPr lang="en-US" dirty="0"/>
              <a:t>Circuit</a:t>
            </a:r>
          </a:p>
        </p:txBody>
      </p:sp>
      <p:sp>
        <p:nvSpPr>
          <p:cNvPr id="3" name="Rectangle 2">
            <a:extLst>
              <a:ext uri="{FF2B5EF4-FFF2-40B4-BE49-F238E27FC236}">
                <a16:creationId xmlns:a16="http://schemas.microsoft.com/office/drawing/2014/main" id="{0E4CF322-048C-4A03-8835-E24AA3A477C3}"/>
              </a:ext>
            </a:extLst>
          </p:cNvPr>
          <p:cNvSpPr/>
          <p:nvPr/>
        </p:nvSpPr>
        <p:spPr>
          <a:xfrm>
            <a:off x="384698" y="2057401"/>
            <a:ext cx="7406363" cy="323165"/>
          </a:xfrm>
          <a:prstGeom prst="rect">
            <a:avLst/>
          </a:prstGeom>
        </p:spPr>
        <p:txBody>
          <a:bodyPr wrap="square">
            <a:spAutoFit/>
          </a:bodyPr>
          <a:lstStyle/>
          <a:p>
            <a:r>
              <a:rPr lang="en-US" sz="1500" dirty="0">
                <a:solidFill>
                  <a:srgbClr val="666666"/>
                </a:solidFill>
                <a:latin typeface="Lato"/>
              </a:rPr>
              <a:t>In case you don’t have IR Receiver breakout board, use following circuit diagram.</a:t>
            </a:r>
          </a:p>
        </p:txBody>
      </p:sp>
      <p:pic>
        <p:nvPicPr>
          <p:cNvPr id="5" name="Picture 4">
            <a:extLst>
              <a:ext uri="{FF2B5EF4-FFF2-40B4-BE49-F238E27FC236}">
                <a16:creationId xmlns:a16="http://schemas.microsoft.com/office/drawing/2014/main" id="{DB70FB38-FD8C-4059-B21E-B8F4963B86CB}"/>
              </a:ext>
            </a:extLst>
          </p:cNvPr>
          <p:cNvPicPr>
            <a:picLocks noChangeAspect="1"/>
          </p:cNvPicPr>
          <p:nvPr/>
        </p:nvPicPr>
        <p:blipFill>
          <a:blip r:embed="rId3"/>
          <a:stretch>
            <a:fillRect/>
          </a:stretch>
        </p:blipFill>
        <p:spPr>
          <a:xfrm>
            <a:off x="494522" y="2970760"/>
            <a:ext cx="5894905" cy="3383969"/>
          </a:xfrm>
          <a:prstGeom prst="rect">
            <a:avLst/>
          </a:prstGeom>
        </p:spPr>
      </p:pic>
    </p:spTree>
    <p:extLst>
      <p:ext uri="{BB962C8B-B14F-4D97-AF65-F5344CB8AC3E}">
        <p14:creationId xmlns:p14="http://schemas.microsoft.com/office/powerpoint/2010/main" val="21435155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1" name="Picture 10">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3" name="Rectangle 12">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4976028" y="965200"/>
            <a:ext cx="6789871" cy="4329641"/>
          </a:xfrm>
        </p:spPr>
        <p:txBody>
          <a:bodyPr vert="horz" lIns="91440" tIns="45720" rIns="91440" bIns="45720" rtlCol="0" anchor="ctr">
            <a:normAutofit/>
          </a:bodyPr>
          <a:lstStyle/>
          <a:p>
            <a:pPr algn="l"/>
            <a:r>
              <a:rPr lang="en-US" sz="5400" kern="1200" cap="all" baseline="0" dirty="0">
                <a:solidFill>
                  <a:schemeClr val="tx1"/>
                </a:solidFill>
                <a:latin typeface="+mj-lt"/>
                <a:ea typeface="+mj-ea"/>
                <a:cs typeface="+mj-cs"/>
              </a:rPr>
              <a:t>IR Receiver Demonstration</a:t>
            </a:r>
          </a:p>
        </p:txBody>
      </p:sp>
      <p:sp>
        <p:nvSpPr>
          <p:cNvPr id="4" name="Text Placeholder 3">
            <a:extLst>
              <a:ext uri="{FF2B5EF4-FFF2-40B4-BE49-F238E27FC236}">
                <a16:creationId xmlns:a16="http://schemas.microsoft.com/office/drawing/2014/main" id="{01529DB7-A714-4889-81CF-A8AF5CD266B4}"/>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17" name="Straight Connector 16">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0295217"/>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a:t>
            </a:r>
            <a:br>
              <a:rPr lang="en-US" dirty="0"/>
            </a:br>
            <a:r>
              <a:rPr lang="en-US" dirty="0"/>
              <a:t>IR Receiver Demonstration</a:t>
            </a:r>
          </a:p>
        </p:txBody>
      </p:sp>
      <p:sp>
        <p:nvSpPr>
          <p:cNvPr id="3" name="Rectangle 2">
            <a:extLst>
              <a:ext uri="{FF2B5EF4-FFF2-40B4-BE49-F238E27FC236}">
                <a16:creationId xmlns:a16="http://schemas.microsoft.com/office/drawing/2014/main" id="{20EAE297-A555-4AB8-B515-148AC0F28064}"/>
              </a:ext>
            </a:extLst>
          </p:cNvPr>
          <p:cNvSpPr/>
          <p:nvPr/>
        </p:nvSpPr>
        <p:spPr>
          <a:xfrm>
            <a:off x="384698" y="2057401"/>
            <a:ext cx="11121501" cy="523220"/>
          </a:xfrm>
          <a:prstGeom prst="rect">
            <a:avLst/>
          </a:prstGeom>
        </p:spPr>
        <p:txBody>
          <a:bodyPr wrap="square">
            <a:spAutoFit/>
          </a:bodyPr>
          <a:lstStyle/>
          <a:p>
            <a:r>
              <a:rPr lang="en-US" sz="1400" dirty="0">
                <a:solidFill>
                  <a:srgbClr val="666666"/>
                </a:solidFill>
                <a:latin typeface="Lato"/>
              </a:rPr>
              <a:t>In our first sketch we will capture the unique codes sent when each button the remote is pressed. We’ll use the serial monitor to display them.</a:t>
            </a:r>
          </a:p>
        </p:txBody>
      </p:sp>
      <p:sp>
        <p:nvSpPr>
          <p:cNvPr id="4" name="Rectangle 3">
            <a:extLst>
              <a:ext uri="{FF2B5EF4-FFF2-40B4-BE49-F238E27FC236}">
                <a16:creationId xmlns:a16="http://schemas.microsoft.com/office/drawing/2014/main" id="{6A41D262-6856-439A-B284-D25CD4040C77}"/>
              </a:ext>
            </a:extLst>
          </p:cNvPr>
          <p:cNvSpPr/>
          <p:nvPr/>
        </p:nvSpPr>
        <p:spPr>
          <a:xfrm>
            <a:off x="384698" y="2843268"/>
            <a:ext cx="4311589" cy="3647152"/>
          </a:xfrm>
          <a:prstGeom prst="rect">
            <a:avLst/>
          </a:prstGeom>
        </p:spPr>
        <p:txBody>
          <a:bodyPr wrap="square">
            <a:spAutoFit/>
          </a:bodyPr>
          <a:lstStyle/>
          <a:p>
            <a:r>
              <a:rPr lang="en-US" sz="1100" dirty="0"/>
              <a:t>// Include IR Remote Library by Ken </a:t>
            </a:r>
            <a:r>
              <a:rPr lang="en-US" sz="1100" dirty="0" err="1"/>
              <a:t>Shirriff</a:t>
            </a:r>
            <a:endParaRPr lang="en-US" sz="1100" dirty="0"/>
          </a:p>
          <a:p>
            <a:r>
              <a:rPr lang="en-US" sz="1100" dirty="0"/>
              <a:t>#include &lt;</a:t>
            </a:r>
            <a:r>
              <a:rPr lang="en-US" sz="1100" dirty="0" err="1"/>
              <a:t>IRremote.h</a:t>
            </a:r>
            <a:r>
              <a:rPr lang="en-US" sz="1100" dirty="0"/>
              <a:t>&gt;</a:t>
            </a:r>
          </a:p>
          <a:p>
            <a:endParaRPr lang="en-US" sz="1100" dirty="0"/>
          </a:p>
          <a:p>
            <a:r>
              <a:rPr lang="en-US" sz="1100" dirty="0"/>
              <a:t>// Define sensor pin</a:t>
            </a:r>
          </a:p>
          <a:p>
            <a:r>
              <a:rPr lang="en-US" sz="1100" dirty="0"/>
              <a:t>const int RECV_PIN = 4;</a:t>
            </a:r>
          </a:p>
          <a:p>
            <a:endParaRPr lang="en-US" sz="1100" dirty="0"/>
          </a:p>
          <a:p>
            <a:r>
              <a:rPr lang="en-US" sz="1100" dirty="0"/>
              <a:t>// Define IR Receiver and Results Objects</a:t>
            </a:r>
          </a:p>
          <a:p>
            <a:r>
              <a:rPr lang="en-US" sz="1100" dirty="0" err="1"/>
              <a:t>IRrecv</a:t>
            </a:r>
            <a:r>
              <a:rPr lang="en-US" sz="1100" dirty="0"/>
              <a:t> </a:t>
            </a:r>
            <a:r>
              <a:rPr lang="en-US" sz="1100" dirty="0" err="1"/>
              <a:t>irrecv</a:t>
            </a:r>
            <a:r>
              <a:rPr lang="en-US" sz="1100" dirty="0"/>
              <a:t>(RECV_PIN);</a:t>
            </a:r>
          </a:p>
          <a:p>
            <a:r>
              <a:rPr lang="en-US" sz="1100" dirty="0" err="1"/>
              <a:t>decode_results</a:t>
            </a:r>
            <a:r>
              <a:rPr lang="en-US" sz="1100" dirty="0"/>
              <a:t> results;</a:t>
            </a:r>
          </a:p>
          <a:p>
            <a:endParaRPr lang="en-US" sz="1100" dirty="0"/>
          </a:p>
          <a:p>
            <a:r>
              <a:rPr lang="en-US" sz="1100" dirty="0"/>
              <a:t>#define BAUD_RATE   115200</a:t>
            </a:r>
          </a:p>
          <a:p>
            <a:endParaRPr lang="en-US" sz="1100" dirty="0"/>
          </a:p>
          <a:p>
            <a:r>
              <a:rPr lang="en-US" sz="1100" dirty="0"/>
              <a:t>void setup(){</a:t>
            </a:r>
          </a:p>
          <a:p>
            <a:r>
              <a:rPr lang="en-US" sz="1100" dirty="0"/>
              <a:t>  // Initialize Serial Monitor</a:t>
            </a:r>
          </a:p>
          <a:p>
            <a:r>
              <a:rPr lang="en-US" sz="1100" dirty="0"/>
              <a:t>  Serial.begin( BAUD_RATE );</a:t>
            </a:r>
          </a:p>
          <a:p>
            <a:endParaRPr lang="en-US" sz="1100" dirty="0"/>
          </a:p>
          <a:p>
            <a:r>
              <a:rPr lang="en-US" sz="1100" dirty="0"/>
              <a:t>  Serial.println(" Ready to </a:t>
            </a:r>
            <a:r>
              <a:rPr lang="en-US" sz="1100" dirty="0" err="1"/>
              <a:t>recieve</a:t>
            </a:r>
            <a:r>
              <a:rPr lang="en-US" sz="1100" dirty="0"/>
              <a:t> IR signal from IR sources ...");</a:t>
            </a:r>
          </a:p>
          <a:p>
            <a:r>
              <a:rPr lang="en-US" sz="1100" dirty="0"/>
              <a:t>  </a:t>
            </a:r>
          </a:p>
          <a:p>
            <a:r>
              <a:rPr lang="en-US" sz="1100" dirty="0"/>
              <a:t>  // Enable the IR Receiver</a:t>
            </a:r>
          </a:p>
          <a:p>
            <a:r>
              <a:rPr lang="en-US" sz="1100" dirty="0"/>
              <a:t>  </a:t>
            </a:r>
            <a:r>
              <a:rPr lang="en-US" sz="1100" dirty="0" err="1"/>
              <a:t>irrecv.enableIRIn</a:t>
            </a:r>
            <a:r>
              <a:rPr lang="en-US" sz="1100" dirty="0"/>
              <a:t>();</a:t>
            </a:r>
          </a:p>
          <a:p>
            <a:r>
              <a:rPr lang="en-US" sz="1100" dirty="0"/>
              <a:t>}</a:t>
            </a:r>
          </a:p>
        </p:txBody>
      </p:sp>
      <p:sp>
        <p:nvSpPr>
          <p:cNvPr id="5" name="Rectangle 4">
            <a:extLst>
              <a:ext uri="{FF2B5EF4-FFF2-40B4-BE49-F238E27FC236}">
                <a16:creationId xmlns:a16="http://schemas.microsoft.com/office/drawing/2014/main" id="{0C780905-1761-4852-89AE-DD21E3CB342B}"/>
              </a:ext>
            </a:extLst>
          </p:cNvPr>
          <p:cNvSpPr/>
          <p:nvPr/>
        </p:nvSpPr>
        <p:spPr>
          <a:xfrm>
            <a:off x="6656403" y="5043870"/>
            <a:ext cx="2878215" cy="1446550"/>
          </a:xfrm>
          <a:prstGeom prst="rect">
            <a:avLst/>
          </a:prstGeom>
        </p:spPr>
        <p:txBody>
          <a:bodyPr wrap="square">
            <a:spAutoFit/>
          </a:bodyPr>
          <a:lstStyle/>
          <a:p>
            <a:r>
              <a:rPr lang="en-US" sz="1100" dirty="0"/>
              <a:t>void loop(){</a:t>
            </a:r>
          </a:p>
          <a:p>
            <a:r>
              <a:rPr lang="en-US" sz="1100" dirty="0"/>
              <a:t>  if (</a:t>
            </a:r>
            <a:r>
              <a:rPr lang="en-US" sz="1100" dirty="0" err="1"/>
              <a:t>irrecv.decode</a:t>
            </a:r>
            <a:r>
              <a:rPr lang="en-US" sz="1100" dirty="0"/>
              <a:t>(&amp;results)){</a:t>
            </a:r>
          </a:p>
          <a:p>
            <a:r>
              <a:rPr lang="en-US" sz="1100" dirty="0"/>
              <a:t>        // Print Code in HEX</a:t>
            </a:r>
          </a:p>
          <a:p>
            <a:r>
              <a:rPr lang="en-US" sz="1100" dirty="0"/>
              <a:t>        Serial.print("Code Rx :  0x");</a:t>
            </a:r>
          </a:p>
          <a:p>
            <a:r>
              <a:rPr lang="en-US" sz="1100" dirty="0"/>
              <a:t>        Serial.println(</a:t>
            </a:r>
            <a:r>
              <a:rPr lang="en-US" sz="1100" dirty="0" err="1"/>
              <a:t>results.value</a:t>
            </a:r>
            <a:r>
              <a:rPr lang="en-US" sz="1100" dirty="0"/>
              <a:t>, HEX);</a:t>
            </a:r>
          </a:p>
          <a:p>
            <a:r>
              <a:rPr lang="en-US" sz="1100" dirty="0"/>
              <a:t>        </a:t>
            </a:r>
            <a:r>
              <a:rPr lang="en-US" sz="1100" dirty="0" err="1"/>
              <a:t>irrecv.resume</a:t>
            </a:r>
            <a:r>
              <a:rPr lang="en-US" sz="1100" dirty="0"/>
              <a:t>();</a:t>
            </a:r>
          </a:p>
          <a:p>
            <a:r>
              <a:rPr lang="en-US" sz="1100" dirty="0"/>
              <a:t>  }</a:t>
            </a:r>
          </a:p>
          <a:p>
            <a:r>
              <a:rPr lang="en-US" sz="1100" dirty="0"/>
              <a:t>}</a:t>
            </a:r>
          </a:p>
        </p:txBody>
      </p:sp>
    </p:spTree>
    <p:extLst>
      <p:ext uri="{BB962C8B-B14F-4D97-AF65-F5344CB8AC3E}">
        <p14:creationId xmlns:p14="http://schemas.microsoft.com/office/powerpoint/2010/main" val="30760193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8EC7-C459-41F7-A94A-915437F09FF9}"/>
              </a:ext>
            </a:extLst>
          </p:cNvPr>
          <p:cNvSpPr>
            <a:spLocks noGrp="1"/>
          </p:cNvSpPr>
          <p:nvPr>
            <p:ph type="title"/>
          </p:nvPr>
        </p:nvSpPr>
        <p:spPr/>
        <p:txBody>
          <a:bodyPr>
            <a:normAutofit/>
          </a:bodyPr>
          <a:lstStyle/>
          <a:p>
            <a:r>
              <a:rPr lang="en-US" dirty="0"/>
              <a:t>Using IR Remote Control</a:t>
            </a:r>
          </a:p>
        </p:txBody>
      </p:sp>
      <p:sp>
        <p:nvSpPr>
          <p:cNvPr id="3" name="Content Placeholder 2">
            <a:extLst>
              <a:ext uri="{FF2B5EF4-FFF2-40B4-BE49-F238E27FC236}">
                <a16:creationId xmlns:a16="http://schemas.microsoft.com/office/drawing/2014/main" id="{317548A5-5E6F-4644-BF1D-9B423C401B1B}"/>
              </a:ext>
            </a:extLst>
          </p:cNvPr>
          <p:cNvSpPr>
            <a:spLocks noGrp="1"/>
          </p:cNvSpPr>
          <p:nvPr>
            <p:ph idx="1"/>
          </p:nvPr>
        </p:nvSpPr>
        <p:spPr>
          <a:xfrm>
            <a:off x="685800" y="2194560"/>
            <a:ext cx="10820400" cy="4534714"/>
          </a:xfrm>
        </p:spPr>
        <p:txBody>
          <a:bodyPr>
            <a:normAutofit/>
          </a:bodyPr>
          <a:lstStyle/>
          <a:p>
            <a:pPr marL="0" indent="0">
              <a:buNone/>
            </a:pPr>
            <a:endParaRPr lang="en-US" dirty="0"/>
          </a:p>
          <a:p>
            <a:pPr marL="0" indent="0">
              <a:buNone/>
            </a:pPr>
            <a:endParaRPr lang="en-US" dirty="0"/>
          </a:p>
        </p:txBody>
      </p:sp>
      <p:sp>
        <p:nvSpPr>
          <p:cNvPr id="4" name="Rectangle 3">
            <a:extLst>
              <a:ext uri="{FF2B5EF4-FFF2-40B4-BE49-F238E27FC236}">
                <a16:creationId xmlns:a16="http://schemas.microsoft.com/office/drawing/2014/main" id="{B74C1C64-FDE8-4B9E-AC52-046BE22A73AC}"/>
              </a:ext>
            </a:extLst>
          </p:cNvPr>
          <p:cNvSpPr/>
          <p:nvPr/>
        </p:nvSpPr>
        <p:spPr>
          <a:xfrm>
            <a:off x="349188" y="1887803"/>
            <a:ext cx="11157012" cy="3108543"/>
          </a:xfrm>
          <a:prstGeom prst="rect">
            <a:avLst/>
          </a:prstGeom>
        </p:spPr>
        <p:txBody>
          <a:bodyPr wrap="square">
            <a:spAutoFit/>
          </a:bodyPr>
          <a:lstStyle/>
          <a:p>
            <a:pPr marL="285750" indent="-285750">
              <a:buFont typeface="Arial" panose="020B0604020202020204" pitchFamily="34" charset="0"/>
              <a:buChar char="•"/>
            </a:pPr>
            <a:r>
              <a:rPr lang="en-US" sz="1400" dirty="0">
                <a:solidFill>
                  <a:srgbClr val="666666"/>
                </a:solidFill>
                <a:latin typeface="Lato"/>
              </a:rPr>
              <a:t>IR Remote controls are everywhere these days, you probably have several of them around your home to control your video and audio equipment as well as air conditioners, fans and even light bulbs.</a:t>
            </a:r>
          </a:p>
          <a:p>
            <a:pPr marL="285750" indent="-285750">
              <a:buFont typeface="Arial" panose="020B0604020202020204" pitchFamily="34" charset="0"/>
              <a:buChar char="•"/>
            </a:pPr>
            <a:endParaRPr lang="en-US" sz="1400" dirty="0">
              <a:solidFill>
                <a:srgbClr val="666666"/>
              </a:solidFill>
              <a:latin typeface="Lato"/>
            </a:endParaRPr>
          </a:p>
          <a:p>
            <a:pPr marL="285750" indent="-285750">
              <a:buFont typeface="Arial" panose="020B0604020202020204" pitchFamily="34" charset="0"/>
              <a:buChar char="•"/>
            </a:pPr>
            <a:r>
              <a:rPr lang="en-US" sz="1400" dirty="0">
                <a:solidFill>
                  <a:srgbClr val="666666"/>
                </a:solidFill>
                <a:latin typeface="Lato"/>
              </a:rPr>
              <a:t>These devices can also be used with your Arduino projects and in this presentation, I’ll show you how you can decode the outputs from your remotes, repurpose them to control additional devices and even build your own custom remote controls.</a:t>
            </a:r>
          </a:p>
          <a:p>
            <a:pPr marL="285750" indent="-285750">
              <a:buFont typeface="Arial" panose="020B0604020202020204" pitchFamily="34" charset="0"/>
              <a:buChar char="•"/>
            </a:pPr>
            <a:endParaRPr lang="en-US" sz="1400" dirty="0">
              <a:solidFill>
                <a:srgbClr val="666666"/>
              </a:solidFill>
              <a:latin typeface="Lato"/>
            </a:endParaRPr>
          </a:p>
          <a:p>
            <a:pPr marL="285750" indent="-285750">
              <a:buFont typeface="Arial" panose="020B0604020202020204" pitchFamily="34" charset="0"/>
              <a:buChar char="•"/>
            </a:pPr>
            <a:r>
              <a:rPr lang="en-US" sz="1400" dirty="0">
                <a:solidFill>
                  <a:srgbClr val="666666"/>
                </a:solidFill>
                <a:latin typeface="Lato"/>
              </a:rPr>
              <a:t>Chances are you have a large collection of these devices, some may even be left over from equipment you no longer own or use.</a:t>
            </a:r>
          </a:p>
          <a:p>
            <a:pPr marL="285750" indent="-285750">
              <a:buFont typeface="Arial" panose="020B0604020202020204" pitchFamily="34" charset="0"/>
              <a:buChar char="•"/>
            </a:pPr>
            <a:endParaRPr lang="en-US" sz="1400" dirty="0">
              <a:solidFill>
                <a:srgbClr val="666666"/>
              </a:solidFill>
              <a:latin typeface="Lato"/>
            </a:endParaRPr>
          </a:p>
          <a:p>
            <a:pPr marL="285750" indent="-285750">
              <a:buFont typeface="Arial" panose="020B0604020202020204" pitchFamily="34" charset="0"/>
              <a:buChar char="•"/>
            </a:pPr>
            <a:r>
              <a:rPr lang="en-US" sz="1400" dirty="0">
                <a:solidFill>
                  <a:srgbClr val="666666"/>
                </a:solidFill>
                <a:latin typeface="Lato"/>
              </a:rPr>
              <a:t>Most of the ones you do make use of have several buttons that serve you no purpose as they were made to integrate with additional equipment that you don’t even own.</a:t>
            </a:r>
          </a:p>
          <a:p>
            <a:pPr marL="285750" indent="-285750">
              <a:buFont typeface="Arial" panose="020B0604020202020204" pitchFamily="34" charset="0"/>
              <a:buChar char="•"/>
            </a:pPr>
            <a:endParaRPr lang="en-US" sz="1400" dirty="0">
              <a:solidFill>
                <a:srgbClr val="666666"/>
              </a:solidFill>
              <a:latin typeface="Lato"/>
            </a:endParaRPr>
          </a:p>
          <a:p>
            <a:pPr marL="285750" indent="-285750">
              <a:buFont typeface="Arial" panose="020B0604020202020204" pitchFamily="34" charset="0"/>
              <a:buChar char="•"/>
            </a:pPr>
            <a:r>
              <a:rPr lang="en-US" sz="1400" dirty="0">
                <a:solidFill>
                  <a:srgbClr val="666666"/>
                </a:solidFill>
                <a:latin typeface="Lato"/>
              </a:rPr>
              <a:t>Time to put those unused buttons and controllers to good use!  All you will need are a few very inexpensive parts and an Arduino to decode the outputs from these little electronic gems and put them to work in your own custom designs.</a:t>
            </a:r>
          </a:p>
          <a:p>
            <a:endParaRPr lang="en-US" sz="1400" dirty="0"/>
          </a:p>
        </p:txBody>
      </p:sp>
    </p:spTree>
    <p:extLst>
      <p:ext uri="{BB962C8B-B14F-4D97-AF65-F5344CB8AC3E}">
        <p14:creationId xmlns:p14="http://schemas.microsoft.com/office/powerpoint/2010/main" val="23404101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Explanation</a:t>
            </a:r>
          </a:p>
        </p:txBody>
      </p:sp>
      <p:sp>
        <p:nvSpPr>
          <p:cNvPr id="3" name="Rectangle 2">
            <a:extLst>
              <a:ext uri="{FF2B5EF4-FFF2-40B4-BE49-F238E27FC236}">
                <a16:creationId xmlns:a16="http://schemas.microsoft.com/office/drawing/2014/main" id="{5259188F-9A2E-4EAB-8D62-2A8DEE31D36D}"/>
              </a:ext>
            </a:extLst>
          </p:cNvPr>
          <p:cNvSpPr/>
          <p:nvPr/>
        </p:nvSpPr>
        <p:spPr>
          <a:xfrm>
            <a:off x="535618" y="2001917"/>
            <a:ext cx="11040863" cy="3754874"/>
          </a:xfrm>
          <a:prstGeom prst="rect">
            <a:avLst/>
          </a:prstGeom>
        </p:spPr>
        <p:txBody>
          <a:bodyPr wrap="square">
            <a:spAutoFit/>
          </a:bodyPr>
          <a:lstStyle/>
          <a:p>
            <a:pPr marL="285750" indent="-285750" algn="just" fontAlgn="base">
              <a:buFont typeface="Arial" panose="020B0604020202020204" pitchFamily="34" charset="0"/>
              <a:buChar char="•"/>
            </a:pPr>
            <a:r>
              <a:rPr lang="en-US" sz="1400" dirty="0">
                <a:solidFill>
                  <a:srgbClr val="666666"/>
                </a:solidFill>
                <a:latin typeface="Lato"/>
              </a:rPr>
              <a:t>We start the sketch by including the </a:t>
            </a:r>
            <a:r>
              <a:rPr lang="en-US" sz="1400" dirty="0" err="1">
                <a:solidFill>
                  <a:srgbClr val="666666"/>
                </a:solidFill>
                <a:latin typeface="Lato"/>
              </a:rPr>
              <a:t>IRRemote</a:t>
            </a:r>
            <a:r>
              <a:rPr lang="en-US" sz="1400" dirty="0">
                <a:solidFill>
                  <a:srgbClr val="666666"/>
                </a:solidFill>
                <a:latin typeface="Lato"/>
              </a:rPr>
              <a:t> library. Next we define a pin for our IR Receiver, after which we create two objects for the IR Receiver and the Results.  We then move on to the Setup routine.</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We’ll be using a serial monitor to display our results so we setup the connection, this example uses 115200 baud but any speed will do – just be sure to set your Serial Monitor window to match the speed you have chosen.  We also enable the IR Receiver in the setup routine.</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fontAlgn="base">
              <a:buFont typeface="Arial" panose="020B0604020202020204" pitchFamily="34" charset="0"/>
              <a:buChar char="•"/>
            </a:pPr>
            <a:r>
              <a:rPr lang="en-US" sz="1400" dirty="0">
                <a:solidFill>
                  <a:srgbClr val="666666"/>
                </a:solidFill>
                <a:latin typeface="Lato"/>
              </a:rPr>
              <a:t>Finally the loop. We use an If statement to verify that we have indeed received something and have a valid result. We then print the result value in hexadecimal, which is the standard way of displaying IR receiver codes. Finally we resume listening and repeat the loop.</a:t>
            </a:r>
          </a:p>
          <a:p>
            <a:pPr marL="285750" indent="-285750" fontAlgn="base">
              <a:buFont typeface="Arial" panose="020B0604020202020204" pitchFamily="34" charset="0"/>
              <a:buChar char="•"/>
            </a:pPr>
            <a:endParaRPr lang="en-US" sz="1400" dirty="0">
              <a:solidFill>
                <a:srgbClr val="666666"/>
              </a:solidFill>
              <a:latin typeface="Lato"/>
            </a:endParaRPr>
          </a:p>
          <a:p>
            <a:pPr marL="285750" indent="-285750" fontAlgn="base">
              <a:buFont typeface="Arial" panose="020B0604020202020204" pitchFamily="34" charset="0"/>
              <a:buChar char="•"/>
            </a:pPr>
            <a:r>
              <a:rPr lang="en-US" sz="1400" dirty="0">
                <a:solidFill>
                  <a:srgbClr val="666666"/>
                </a:solidFill>
                <a:latin typeface="Lato"/>
              </a:rPr>
              <a:t>Compile the code and upload it to your Arduino. Next open your serial monitor. Now grab an IR Remote control (just about any one will do) and aim it at the IR receiver module. If everything is working you’ll see the codes displayed in the serial monitor.</a:t>
            </a:r>
          </a:p>
          <a:p>
            <a:pPr marL="285750" indent="-285750" fontAlgn="base">
              <a:buFont typeface="Arial" panose="020B0604020202020204" pitchFamily="34" charset="0"/>
              <a:buChar char="•"/>
            </a:pPr>
            <a:endParaRPr lang="en-US" sz="1400" dirty="0">
              <a:solidFill>
                <a:srgbClr val="666666"/>
              </a:solidFill>
              <a:latin typeface="Lato"/>
            </a:endParaRPr>
          </a:p>
          <a:p>
            <a:pPr marL="285750" indent="-285750" fontAlgn="base">
              <a:buFont typeface="Arial" panose="020B0604020202020204" pitchFamily="34" charset="0"/>
              <a:buChar char="•"/>
            </a:pPr>
            <a:r>
              <a:rPr lang="en-US" sz="1400" dirty="0">
                <a:solidFill>
                  <a:srgbClr val="666666"/>
                </a:solidFill>
                <a:latin typeface="Lato"/>
              </a:rPr>
              <a:t>You may note a number of codes that read </a:t>
            </a:r>
            <a:r>
              <a:rPr lang="en-US" sz="1400" dirty="0">
                <a:solidFill>
                  <a:srgbClr val="666666"/>
                </a:solidFill>
                <a:highlight>
                  <a:srgbClr val="FFFF00"/>
                </a:highlight>
                <a:latin typeface="Lato"/>
              </a:rPr>
              <a:t>“FFFFFFFF”. These are “repeat codes” which are used with most remote controls to repeat the last key pressed, </a:t>
            </a:r>
            <a:r>
              <a:rPr lang="en-US" sz="1400" dirty="0">
                <a:solidFill>
                  <a:srgbClr val="666666"/>
                </a:solidFill>
                <a:latin typeface="Lato"/>
              </a:rPr>
              <a:t>they are generated when you hold a key down. We will see how to deal with these a bit later.</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endParaRPr lang="en-US" sz="1400" b="0" i="0" dirty="0">
              <a:solidFill>
                <a:srgbClr val="666666"/>
              </a:solidFill>
              <a:effectLst/>
              <a:latin typeface="Lato"/>
            </a:endParaRPr>
          </a:p>
        </p:txBody>
      </p:sp>
    </p:spTree>
    <p:extLst>
      <p:ext uri="{BB962C8B-B14F-4D97-AF65-F5344CB8AC3E}">
        <p14:creationId xmlns:p14="http://schemas.microsoft.com/office/powerpoint/2010/main" val="29863369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3" name="Picture 12">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5" name="Rectangle 14">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fontAlgn="base"/>
            <a:r>
              <a:rPr lang="en-US" sz="5400" kern="1200" cap="all" baseline="0">
                <a:solidFill>
                  <a:schemeClr val="tx1"/>
                </a:solidFill>
                <a:latin typeface="+mj-lt"/>
                <a:ea typeface="+mj-ea"/>
                <a:cs typeface="+mj-cs"/>
              </a:rPr>
              <a:t>Determining Manufacturer Codes</a:t>
            </a:r>
          </a:p>
        </p:txBody>
      </p:sp>
      <p:sp>
        <p:nvSpPr>
          <p:cNvPr id="6" name="Text Placeholder 5">
            <a:extLst>
              <a:ext uri="{FF2B5EF4-FFF2-40B4-BE49-F238E27FC236}">
                <a16:creationId xmlns:a16="http://schemas.microsoft.com/office/drawing/2014/main" id="{A8166F6B-7AF1-4E99-8DE6-62F325E657AB}"/>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19" name="Straight Connector 18">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2243117"/>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fontScale="90000"/>
          </a:bodyPr>
          <a:lstStyle/>
          <a:p>
            <a:pPr fontAlgn="base"/>
            <a:r>
              <a:rPr lang="en-US" dirty="0"/>
              <a:t>Code – </a:t>
            </a:r>
            <a:br>
              <a:rPr lang="en-US" dirty="0"/>
            </a:br>
            <a:r>
              <a:rPr lang="en-US" dirty="0"/>
              <a:t>Determining Manufacturer Codes</a:t>
            </a:r>
          </a:p>
        </p:txBody>
      </p:sp>
      <p:sp>
        <p:nvSpPr>
          <p:cNvPr id="3" name="Rectangle 2">
            <a:extLst>
              <a:ext uri="{FF2B5EF4-FFF2-40B4-BE49-F238E27FC236}">
                <a16:creationId xmlns:a16="http://schemas.microsoft.com/office/drawing/2014/main" id="{20EAE297-A555-4AB8-B515-148AC0F28064}"/>
              </a:ext>
            </a:extLst>
          </p:cNvPr>
          <p:cNvSpPr/>
          <p:nvPr/>
        </p:nvSpPr>
        <p:spPr>
          <a:xfrm>
            <a:off x="384698" y="2057401"/>
            <a:ext cx="11121501" cy="1169551"/>
          </a:xfrm>
          <a:prstGeom prst="rect">
            <a:avLst/>
          </a:prstGeom>
        </p:spPr>
        <p:txBody>
          <a:bodyPr wrap="square">
            <a:spAutoFit/>
          </a:bodyPr>
          <a:lstStyle/>
          <a:p>
            <a:pPr marL="285750" indent="-285750" algn="just">
              <a:buFont typeface="Arial" panose="020B0604020202020204" pitchFamily="34" charset="0"/>
              <a:buChar char="•"/>
            </a:pPr>
            <a:r>
              <a:rPr lang="en-US" sz="1400" dirty="0">
                <a:solidFill>
                  <a:srgbClr val="666666"/>
                </a:solidFill>
                <a:latin typeface="Lato"/>
              </a:rPr>
              <a:t>There are a number of groups of IR codes used by various manufacturers. For the experiments where we emulate IR Remote controls we’ll need to know which manufacturer codes to use.</a:t>
            </a: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r>
              <a:rPr lang="en-US" sz="1400" dirty="0">
                <a:solidFill>
                  <a:srgbClr val="666666"/>
                </a:solidFill>
                <a:latin typeface="Lato"/>
              </a:rPr>
              <a:t>The next sketch expands upon the last one to include a display of the Manufacturer Code along with the HEX codes.  The wiring for this experiment is identical to the previous experiment.</a:t>
            </a:r>
          </a:p>
        </p:txBody>
      </p:sp>
      <p:sp>
        <p:nvSpPr>
          <p:cNvPr id="4" name="Rectangle 3">
            <a:extLst>
              <a:ext uri="{FF2B5EF4-FFF2-40B4-BE49-F238E27FC236}">
                <a16:creationId xmlns:a16="http://schemas.microsoft.com/office/drawing/2014/main" id="{1C8B9453-A7DC-4459-9EB1-D82BAB3DE801}"/>
              </a:ext>
            </a:extLst>
          </p:cNvPr>
          <p:cNvSpPr/>
          <p:nvPr/>
        </p:nvSpPr>
        <p:spPr>
          <a:xfrm>
            <a:off x="1926824" y="3350429"/>
            <a:ext cx="4169176" cy="3170099"/>
          </a:xfrm>
          <a:prstGeom prst="rect">
            <a:avLst/>
          </a:prstGeom>
        </p:spPr>
        <p:txBody>
          <a:bodyPr wrap="square">
            <a:spAutoFit/>
          </a:bodyPr>
          <a:lstStyle/>
          <a:p>
            <a:r>
              <a:rPr lang="en-US" sz="1000" dirty="0"/>
              <a:t>/*</a:t>
            </a:r>
          </a:p>
          <a:p>
            <a:r>
              <a:rPr lang="en-US" sz="1000" dirty="0"/>
              <a:t>  IR Receiver Demonstration 2</a:t>
            </a:r>
          </a:p>
          <a:p>
            <a:r>
              <a:rPr lang="en-US" sz="1000" dirty="0"/>
              <a:t>  IR-Rcv-Demo2.ino</a:t>
            </a:r>
          </a:p>
          <a:p>
            <a:r>
              <a:rPr lang="en-US" sz="1000" dirty="0"/>
              <a:t>  Determine IR codes manufacturer type with IR Receiver</a:t>
            </a:r>
          </a:p>
          <a:p>
            <a:r>
              <a:rPr lang="en-US" sz="1000" dirty="0"/>
              <a:t>  Displays results on Serial Monitor</a:t>
            </a:r>
          </a:p>
          <a:p>
            <a:r>
              <a:rPr lang="en-US" sz="1000" dirty="0"/>
              <a:t>  </a:t>
            </a:r>
            <a:r>
              <a:rPr lang="en-US" sz="1000" dirty="0" err="1"/>
              <a:t>DroneBot</a:t>
            </a:r>
            <a:r>
              <a:rPr lang="en-US" sz="1000" dirty="0"/>
              <a:t> Workshop 2017</a:t>
            </a:r>
          </a:p>
          <a:p>
            <a:r>
              <a:rPr lang="en-US" sz="1000" dirty="0"/>
              <a:t>  http://dronebotworkshop.com</a:t>
            </a:r>
          </a:p>
          <a:p>
            <a:r>
              <a:rPr lang="en-US" sz="1000" dirty="0"/>
              <a:t>*/</a:t>
            </a:r>
          </a:p>
          <a:p>
            <a:endParaRPr lang="en-US" sz="1000" dirty="0"/>
          </a:p>
          <a:p>
            <a:r>
              <a:rPr lang="en-US" sz="1000" dirty="0"/>
              <a:t>// Include IR Remote Library by Ken </a:t>
            </a:r>
            <a:r>
              <a:rPr lang="en-US" sz="1000" dirty="0" err="1"/>
              <a:t>Shirriff</a:t>
            </a:r>
            <a:endParaRPr lang="en-US" sz="1000" dirty="0"/>
          </a:p>
          <a:p>
            <a:r>
              <a:rPr lang="en-US" sz="1000" dirty="0"/>
              <a:t>#include &lt;</a:t>
            </a:r>
            <a:r>
              <a:rPr lang="en-US" sz="1000" dirty="0" err="1"/>
              <a:t>IRremote.h</a:t>
            </a:r>
            <a:r>
              <a:rPr lang="en-US" sz="1000" dirty="0"/>
              <a:t>&gt;</a:t>
            </a:r>
          </a:p>
          <a:p>
            <a:endParaRPr lang="en-US" sz="1000" dirty="0"/>
          </a:p>
          <a:p>
            <a:r>
              <a:rPr lang="en-US" sz="1000" dirty="0"/>
              <a:t>// Define sensor pin</a:t>
            </a:r>
          </a:p>
          <a:p>
            <a:r>
              <a:rPr lang="en-US" sz="1000" dirty="0"/>
              <a:t>const int RECV_PIN = 4;</a:t>
            </a:r>
          </a:p>
          <a:p>
            <a:endParaRPr lang="en-US" sz="1000" dirty="0"/>
          </a:p>
          <a:p>
            <a:r>
              <a:rPr lang="en-US" sz="1000" dirty="0"/>
              <a:t>// Define IR Receiver and Results Objects</a:t>
            </a:r>
          </a:p>
          <a:p>
            <a:r>
              <a:rPr lang="en-US" sz="1000" dirty="0" err="1"/>
              <a:t>IRrecv</a:t>
            </a:r>
            <a:r>
              <a:rPr lang="en-US" sz="1000" dirty="0"/>
              <a:t> </a:t>
            </a:r>
            <a:r>
              <a:rPr lang="en-US" sz="1000" dirty="0" err="1"/>
              <a:t>irrecv</a:t>
            </a:r>
            <a:r>
              <a:rPr lang="en-US" sz="1000" dirty="0"/>
              <a:t>(RECV_PIN);</a:t>
            </a:r>
          </a:p>
          <a:p>
            <a:r>
              <a:rPr lang="en-US" sz="1000" dirty="0" err="1"/>
              <a:t>decode_results</a:t>
            </a:r>
            <a:r>
              <a:rPr lang="en-US" sz="1000" dirty="0"/>
              <a:t> results;</a:t>
            </a:r>
          </a:p>
          <a:p>
            <a:endParaRPr lang="en-US" sz="1000" dirty="0"/>
          </a:p>
          <a:p>
            <a:r>
              <a:rPr lang="en-US" sz="1000" dirty="0"/>
              <a:t>#define BAUD_RATE   115200</a:t>
            </a:r>
          </a:p>
        </p:txBody>
      </p:sp>
      <p:sp>
        <p:nvSpPr>
          <p:cNvPr id="6" name="Rectangle 5">
            <a:extLst>
              <a:ext uri="{FF2B5EF4-FFF2-40B4-BE49-F238E27FC236}">
                <a16:creationId xmlns:a16="http://schemas.microsoft.com/office/drawing/2014/main" id="{8645E819-390D-4E88-B2BA-62FC9BD3EBB2}"/>
              </a:ext>
            </a:extLst>
          </p:cNvPr>
          <p:cNvSpPr/>
          <p:nvPr/>
        </p:nvSpPr>
        <p:spPr>
          <a:xfrm>
            <a:off x="7229754" y="5043200"/>
            <a:ext cx="4578286" cy="1477328"/>
          </a:xfrm>
          <a:prstGeom prst="rect">
            <a:avLst/>
          </a:prstGeom>
        </p:spPr>
        <p:txBody>
          <a:bodyPr wrap="square">
            <a:spAutoFit/>
          </a:bodyPr>
          <a:lstStyle/>
          <a:p>
            <a:r>
              <a:rPr lang="en-US" sz="1000" dirty="0"/>
              <a:t>void setup(){</a:t>
            </a:r>
          </a:p>
          <a:p>
            <a:r>
              <a:rPr lang="en-US" sz="1000" dirty="0"/>
              <a:t>  // Initialize Serial Monitor</a:t>
            </a:r>
          </a:p>
          <a:p>
            <a:r>
              <a:rPr lang="en-US" sz="1000" dirty="0"/>
              <a:t>  Serial.begin( BAUD_RATE );</a:t>
            </a:r>
          </a:p>
          <a:p>
            <a:endParaRPr lang="en-US" sz="1000" dirty="0"/>
          </a:p>
          <a:p>
            <a:r>
              <a:rPr lang="en-US" sz="1000" dirty="0"/>
              <a:t>  Serial.println(" Ready to </a:t>
            </a:r>
            <a:r>
              <a:rPr lang="en-US" sz="1000" dirty="0" err="1"/>
              <a:t>recieve</a:t>
            </a:r>
            <a:r>
              <a:rPr lang="en-US" sz="1000" dirty="0"/>
              <a:t> IR signal from IR sources ...");</a:t>
            </a:r>
          </a:p>
          <a:p>
            <a:r>
              <a:rPr lang="en-US" sz="1000" dirty="0"/>
              <a:t>  </a:t>
            </a:r>
          </a:p>
          <a:p>
            <a:r>
              <a:rPr lang="en-US" sz="1000" dirty="0"/>
              <a:t>  // Enable the IR Receiver</a:t>
            </a:r>
          </a:p>
          <a:p>
            <a:r>
              <a:rPr lang="en-US" sz="1000" dirty="0"/>
              <a:t>  </a:t>
            </a:r>
            <a:r>
              <a:rPr lang="en-US" sz="1000" dirty="0" err="1"/>
              <a:t>irrecv.enableIRIn</a:t>
            </a:r>
            <a:r>
              <a:rPr lang="en-US" sz="1000" dirty="0"/>
              <a:t>();</a:t>
            </a:r>
          </a:p>
          <a:p>
            <a:r>
              <a:rPr lang="en-US" sz="1000" dirty="0"/>
              <a:t>}</a:t>
            </a:r>
          </a:p>
        </p:txBody>
      </p:sp>
    </p:spTree>
    <p:extLst>
      <p:ext uri="{BB962C8B-B14F-4D97-AF65-F5344CB8AC3E}">
        <p14:creationId xmlns:p14="http://schemas.microsoft.com/office/powerpoint/2010/main" val="10626767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fontScale="90000"/>
          </a:bodyPr>
          <a:lstStyle/>
          <a:p>
            <a:pPr fontAlgn="base"/>
            <a:r>
              <a:rPr lang="en-US" dirty="0"/>
              <a:t>Code – </a:t>
            </a:r>
            <a:br>
              <a:rPr lang="en-US" dirty="0"/>
            </a:br>
            <a:r>
              <a:rPr lang="en-US" dirty="0"/>
              <a:t>Determining Manufacturer Codes</a:t>
            </a:r>
          </a:p>
        </p:txBody>
      </p:sp>
      <p:sp>
        <p:nvSpPr>
          <p:cNvPr id="5" name="Rectangle 4">
            <a:extLst>
              <a:ext uri="{FF2B5EF4-FFF2-40B4-BE49-F238E27FC236}">
                <a16:creationId xmlns:a16="http://schemas.microsoft.com/office/drawing/2014/main" id="{E2AA26F8-99F3-4357-B16C-1AE9EE86DAFF}"/>
              </a:ext>
            </a:extLst>
          </p:cNvPr>
          <p:cNvSpPr/>
          <p:nvPr/>
        </p:nvSpPr>
        <p:spPr>
          <a:xfrm>
            <a:off x="455721" y="1871887"/>
            <a:ext cx="3485964" cy="4708981"/>
          </a:xfrm>
          <a:prstGeom prst="rect">
            <a:avLst/>
          </a:prstGeom>
        </p:spPr>
        <p:txBody>
          <a:bodyPr wrap="square">
            <a:spAutoFit/>
          </a:bodyPr>
          <a:lstStyle/>
          <a:p>
            <a:r>
              <a:rPr lang="en-US" sz="1000" dirty="0"/>
              <a:t>void loop(){</a:t>
            </a:r>
          </a:p>
          <a:p>
            <a:r>
              <a:rPr lang="en-US" sz="1000" dirty="0"/>
              <a:t>  if (</a:t>
            </a:r>
            <a:r>
              <a:rPr lang="en-US" sz="1000" dirty="0" err="1"/>
              <a:t>irrecv.decode</a:t>
            </a:r>
            <a:r>
              <a:rPr lang="en-US" sz="1000" dirty="0"/>
              <a:t>(&amp;results)){</a:t>
            </a:r>
          </a:p>
          <a:p>
            <a:r>
              <a:rPr lang="en-US" sz="1000" dirty="0"/>
              <a:t>        Serial.print("Code Rx : 0x");</a:t>
            </a:r>
          </a:p>
          <a:p>
            <a:r>
              <a:rPr lang="en-US" sz="1000" dirty="0"/>
              <a:t>        Serial.print(</a:t>
            </a:r>
            <a:r>
              <a:rPr lang="en-US" sz="1000" dirty="0" err="1"/>
              <a:t>results.value</a:t>
            </a:r>
            <a:r>
              <a:rPr lang="en-US" sz="1000" dirty="0"/>
              <a:t>, HEX);</a:t>
            </a:r>
          </a:p>
          <a:p>
            <a:endParaRPr lang="en-US" sz="1000" dirty="0"/>
          </a:p>
          <a:p>
            <a:r>
              <a:rPr lang="en-US" sz="1000" dirty="0"/>
              <a:t>        // Print Manufacturer code </a:t>
            </a:r>
          </a:p>
          <a:p>
            <a:r>
              <a:rPr lang="en-US" sz="1000" dirty="0"/>
              <a:t>        Serial.print("\t Manufacturer : ");</a:t>
            </a:r>
          </a:p>
          <a:p>
            <a:r>
              <a:rPr lang="en-US" sz="1000" dirty="0"/>
              <a:t>        switch (</a:t>
            </a:r>
            <a:r>
              <a:rPr lang="en-US" sz="1000" dirty="0" err="1"/>
              <a:t>results.decode_type</a:t>
            </a:r>
            <a:r>
              <a:rPr lang="en-US" sz="1000" dirty="0"/>
              <a:t>){</a:t>
            </a:r>
          </a:p>
          <a:p>
            <a:r>
              <a:rPr lang="en-US" sz="1000" dirty="0"/>
              <a:t>            case NEC: </a:t>
            </a:r>
          </a:p>
          <a:p>
            <a:r>
              <a:rPr lang="en-US" sz="1000" dirty="0"/>
              <a:t>              Serial.println("NEC"); </a:t>
            </a:r>
          </a:p>
          <a:p>
            <a:r>
              <a:rPr lang="en-US" sz="1000" dirty="0"/>
              <a:t>              break;</a:t>
            </a:r>
          </a:p>
          <a:p>
            <a:r>
              <a:rPr lang="en-US" sz="1000" dirty="0"/>
              <a:t>            case SONY: </a:t>
            </a:r>
          </a:p>
          <a:p>
            <a:r>
              <a:rPr lang="en-US" sz="1000" dirty="0"/>
              <a:t>              Serial.println("SONY"); </a:t>
            </a:r>
          </a:p>
          <a:p>
            <a:r>
              <a:rPr lang="en-US" sz="1000" dirty="0"/>
              <a:t>              break;</a:t>
            </a:r>
          </a:p>
          <a:p>
            <a:r>
              <a:rPr lang="en-US" sz="1000" dirty="0"/>
              <a:t>            case RC5: </a:t>
            </a:r>
          </a:p>
          <a:p>
            <a:r>
              <a:rPr lang="en-US" sz="1000" dirty="0"/>
              <a:t>              Serial.println("RC5"); </a:t>
            </a:r>
          </a:p>
          <a:p>
            <a:r>
              <a:rPr lang="en-US" sz="1000" dirty="0"/>
              <a:t>              break;</a:t>
            </a:r>
          </a:p>
          <a:p>
            <a:r>
              <a:rPr lang="en-US" sz="1000" dirty="0"/>
              <a:t>            case RC6: </a:t>
            </a:r>
          </a:p>
          <a:p>
            <a:r>
              <a:rPr lang="en-US" sz="1000" dirty="0"/>
              <a:t>              Serial.println("RC6"); </a:t>
            </a:r>
          </a:p>
          <a:p>
            <a:r>
              <a:rPr lang="en-US" sz="1000" dirty="0"/>
              <a:t>              break;</a:t>
            </a:r>
          </a:p>
          <a:p>
            <a:r>
              <a:rPr lang="en-US" sz="1000" dirty="0"/>
              <a:t>            case DISH: </a:t>
            </a:r>
          </a:p>
          <a:p>
            <a:r>
              <a:rPr lang="en-US" sz="1000" dirty="0"/>
              <a:t>              Serial.println("DISH"); </a:t>
            </a:r>
          </a:p>
          <a:p>
            <a:r>
              <a:rPr lang="en-US" sz="1000" dirty="0"/>
              <a:t>              break;</a:t>
            </a:r>
          </a:p>
          <a:p>
            <a:r>
              <a:rPr lang="en-US" sz="1000" dirty="0"/>
              <a:t>            case SHARP: </a:t>
            </a:r>
          </a:p>
          <a:p>
            <a:r>
              <a:rPr lang="en-US" sz="1000" dirty="0"/>
              <a:t>              Serial.println("SHARP"); </a:t>
            </a:r>
          </a:p>
          <a:p>
            <a:r>
              <a:rPr lang="en-US" sz="1000" dirty="0"/>
              <a:t>              break;</a:t>
            </a:r>
          </a:p>
          <a:p>
            <a:r>
              <a:rPr lang="en-US" sz="1000" dirty="0"/>
              <a:t>            case JVC: </a:t>
            </a:r>
          </a:p>
          <a:p>
            <a:r>
              <a:rPr lang="en-US" sz="1000" dirty="0"/>
              <a:t>              Serial.println("JVC"); </a:t>
            </a:r>
          </a:p>
          <a:p>
            <a:r>
              <a:rPr lang="en-US" sz="1000" dirty="0"/>
              <a:t>              break;</a:t>
            </a:r>
          </a:p>
          <a:p>
            <a:r>
              <a:rPr lang="en-US" sz="1000" dirty="0"/>
              <a:t>            </a:t>
            </a:r>
          </a:p>
        </p:txBody>
      </p:sp>
      <p:sp>
        <p:nvSpPr>
          <p:cNvPr id="6" name="Rectangle 5">
            <a:extLst>
              <a:ext uri="{FF2B5EF4-FFF2-40B4-BE49-F238E27FC236}">
                <a16:creationId xmlns:a16="http://schemas.microsoft.com/office/drawing/2014/main" id="{D6D0BD73-8517-4E1A-80E8-CAB13D6C7B65}"/>
              </a:ext>
            </a:extLst>
          </p:cNvPr>
          <p:cNvSpPr/>
          <p:nvPr/>
        </p:nvSpPr>
        <p:spPr>
          <a:xfrm>
            <a:off x="3941685" y="3292495"/>
            <a:ext cx="3414943" cy="3016210"/>
          </a:xfrm>
          <a:prstGeom prst="rect">
            <a:avLst/>
          </a:prstGeom>
        </p:spPr>
        <p:txBody>
          <a:bodyPr wrap="square">
            <a:spAutoFit/>
          </a:bodyPr>
          <a:lstStyle/>
          <a:p>
            <a:r>
              <a:rPr lang="en-US" sz="1000" dirty="0"/>
              <a:t>	case SANYO: </a:t>
            </a:r>
          </a:p>
          <a:p>
            <a:r>
              <a:rPr lang="en-US" sz="1000" dirty="0"/>
              <a:t>              Serial.println("SANYO"); </a:t>
            </a:r>
          </a:p>
          <a:p>
            <a:r>
              <a:rPr lang="en-US" sz="1000" dirty="0"/>
              <a:t>              break;</a:t>
            </a:r>
          </a:p>
          <a:p>
            <a:r>
              <a:rPr lang="en-US" sz="1000" dirty="0"/>
              <a:t>            case MITSUBISHI: </a:t>
            </a:r>
          </a:p>
          <a:p>
            <a:r>
              <a:rPr lang="en-US" sz="1000" dirty="0"/>
              <a:t>              Serial.println("MITSUBISHI"); </a:t>
            </a:r>
          </a:p>
          <a:p>
            <a:r>
              <a:rPr lang="en-US" sz="1000" dirty="0"/>
              <a:t>              break;</a:t>
            </a:r>
          </a:p>
          <a:p>
            <a:r>
              <a:rPr lang="en-US" sz="1000" dirty="0"/>
              <a:t>            case SAMSUNG: </a:t>
            </a:r>
          </a:p>
          <a:p>
            <a:r>
              <a:rPr lang="en-US" sz="1000" dirty="0"/>
              <a:t>              Serial.println("SAMSUNG"); </a:t>
            </a:r>
          </a:p>
          <a:p>
            <a:r>
              <a:rPr lang="en-US" sz="1000" dirty="0"/>
              <a:t>              break;</a:t>
            </a:r>
          </a:p>
          <a:p>
            <a:r>
              <a:rPr lang="en-US" sz="1000" dirty="0"/>
              <a:t>            case LG: </a:t>
            </a:r>
          </a:p>
          <a:p>
            <a:r>
              <a:rPr lang="en-US" sz="1000" dirty="0"/>
              <a:t>              Serial.println("LG"); </a:t>
            </a:r>
          </a:p>
          <a:p>
            <a:r>
              <a:rPr lang="en-US" sz="1000" dirty="0"/>
              <a:t>              break;</a:t>
            </a:r>
          </a:p>
          <a:p>
            <a:r>
              <a:rPr lang="en-US" sz="1000" dirty="0"/>
              <a:t>            case WHYNTER: </a:t>
            </a:r>
          </a:p>
          <a:p>
            <a:r>
              <a:rPr lang="en-US" sz="1000" dirty="0"/>
              <a:t>              Serial.println("WHYNTER"); </a:t>
            </a:r>
          </a:p>
          <a:p>
            <a:r>
              <a:rPr lang="en-US" sz="1000" dirty="0"/>
              <a:t>              break;</a:t>
            </a:r>
          </a:p>
          <a:p>
            <a:r>
              <a:rPr lang="en-US" sz="1000" dirty="0"/>
              <a:t>            case AIWA_RC_T501: </a:t>
            </a:r>
          </a:p>
          <a:p>
            <a:r>
              <a:rPr lang="en-US" sz="1000" dirty="0"/>
              <a:t>              Serial.println("AIWA_RC_T501"); </a:t>
            </a:r>
          </a:p>
          <a:p>
            <a:r>
              <a:rPr lang="en-US" sz="1000" dirty="0"/>
              <a:t>              break;</a:t>
            </a:r>
          </a:p>
          <a:p>
            <a:endParaRPr lang="en-US" sz="1000" dirty="0"/>
          </a:p>
        </p:txBody>
      </p:sp>
      <p:sp>
        <p:nvSpPr>
          <p:cNvPr id="7" name="Rectangle 6">
            <a:extLst>
              <a:ext uri="{FF2B5EF4-FFF2-40B4-BE49-F238E27FC236}">
                <a16:creationId xmlns:a16="http://schemas.microsoft.com/office/drawing/2014/main" id="{18EA1007-D903-4141-BD94-95EB87DBCAE9}"/>
              </a:ext>
            </a:extLst>
          </p:cNvPr>
          <p:cNvSpPr/>
          <p:nvPr/>
        </p:nvSpPr>
        <p:spPr>
          <a:xfrm>
            <a:off x="7880409" y="3846858"/>
            <a:ext cx="2962183" cy="2246769"/>
          </a:xfrm>
          <a:prstGeom prst="rect">
            <a:avLst/>
          </a:prstGeom>
        </p:spPr>
        <p:txBody>
          <a:bodyPr wrap="square">
            <a:spAutoFit/>
          </a:bodyPr>
          <a:lstStyle/>
          <a:p>
            <a:r>
              <a:rPr lang="en-US" sz="1000" dirty="0"/>
              <a:t> case PANASONIC: </a:t>
            </a:r>
          </a:p>
          <a:p>
            <a:r>
              <a:rPr lang="en-US" sz="1000" dirty="0"/>
              <a:t>              Serial.println("PANASONIC"); </a:t>
            </a:r>
          </a:p>
          <a:p>
            <a:r>
              <a:rPr lang="en-US" sz="1000" dirty="0"/>
              <a:t>              break;</a:t>
            </a:r>
          </a:p>
          <a:p>
            <a:r>
              <a:rPr lang="en-US" sz="1000" dirty="0"/>
              <a:t>            case DENON: </a:t>
            </a:r>
          </a:p>
          <a:p>
            <a:r>
              <a:rPr lang="en-US" sz="1000" dirty="0"/>
              <a:t>              Serial.println("DENON"); </a:t>
            </a:r>
          </a:p>
          <a:p>
            <a:r>
              <a:rPr lang="en-US" sz="1000" dirty="0"/>
              <a:t>              break;</a:t>
            </a:r>
          </a:p>
          <a:p>
            <a:r>
              <a:rPr lang="en-US" sz="1000" dirty="0"/>
              <a:t>          default:</a:t>
            </a:r>
          </a:p>
          <a:p>
            <a:r>
              <a:rPr lang="en-US" sz="1000" dirty="0"/>
              <a:t>            case UNKNOWN: </a:t>
            </a:r>
          </a:p>
          <a:p>
            <a:r>
              <a:rPr lang="en-US" sz="1000" dirty="0"/>
              <a:t>              Serial.println("UNKNOWN"); </a:t>
            </a:r>
          </a:p>
          <a:p>
            <a:r>
              <a:rPr lang="en-US" sz="1000" dirty="0"/>
              <a:t>              break;</a:t>
            </a:r>
          </a:p>
          <a:p>
            <a:r>
              <a:rPr lang="en-US" sz="1000" dirty="0"/>
              <a:t>          }</a:t>
            </a:r>
          </a:p>
          <a:p>
            <a:r>
              <a:rPr lang="en-US" sz="1000" dirty="0"/>
              <a:t>        </a:t>
            </a:r>
            <a:r>
              <a:rPr lang="en-US" sz="1000" dirty="0" err="1"/>
              <a:t>irrecv.resume</a:t>
            </a:r>
            <a:r>
              <a:rPr lang="en-US" sz="1000" dirty="0"/>
              <a:t>();</a:t>
            </a:r>
          </a:p>
          <a:p>
            <a:r>
              <a:rPr lang="en-US" sz="1000" dirty="0"/>
              <a:t> }</a:t>
            </a:r>
          </a:p>
          <a:p>
            <a:r>
              <a:rPr lang="en-US" sz="1000" dirty="0"/>
              <a:t>}</a:t>
            </a:r>
          </a:p>
        </p:txBody>
      </p:sp>
    </p:spTree>
    <p:extLst>
      <p:ext uri="{BB962C8B-B14F-4D97-AF65-F5344CB8AC3E}">
        <p14:creationId xmlns:p14="http://schemas.microsoft.com/office/powerpoint/2010/main" val="212941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Explanation</a:t>
            </a:r>
          </a:p>
        </p:txBody>
      </p:sp>
      <p:sp>
        <p:nvSpPr>
          <p:cNvPr id="3" name="Rectangle 2">
            <a:extLst>
              <a:ext uri="{FF2B5EF4-FFF2-40B4-BE49-F238E27FC236}">
                <a16:creationId xmlns:a16="http://schemas.microsoft.com/office/drawing/2014/main" id="{5259188F-9A2E-4EAB-8D62-2A8DEE31D36D}"/>
              </a:ext>
            </a:extLst>
          </p:cNvPr>
          <p:cNvSpPr/>
          <p:nvPr/>
        </p:nvSpPr>
        <p:spPr>
          <a:xfrm>
            <a:off x="535618" y="2001917"/>
            <a:ext cx="11040863" cy="3108543"/>
          </a:xfrm>
          <a:prstGeom prst="rect">
            <a:avLst/>
          </a:prstGeom>
        </p:spPr>
        <p:txBody>
          <a:bodyPr wrap="square">
            <a:spAutoFit/>
          </a:bodyPr>
          <a:lstStyle/>
          <a:p>
            <a:pPr marL="285750" indent="-285750" algn="just" fontAlgn="base">
              <a:buFont typeface="Arial" panose="020B0604020202020204" pitchFamily="34" charset="0"/>
              <a:buChar char="•"/>
            </a:pPr>
            <a:r>
              <a:rPr lang="en-US" sz="1400" dirty="0">
                <a:solidFill>
                  <a:srgbClr val="666666"/>
                </a:solidFill>
                <a:latin typeface="Lato"/>
              </a:rPr>
              <a:t>The sketch is identical to the first one until we get to the loop.</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The loop starts as before with an If statement to verify that we have indeed received a valid bit of data.  Once again we display the HEX code for the data in the serial monitor.</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We then go on to evaluate the “</a:t>
            </a:r>
            <a:r>
              <a:rPr lang="en-US" sz="1400" dirty="0" err="1">
                <a:solidFill>
                  <a:srgbClr val="666666"/>
                </a:solidFill>
                <a:latin typeface="Lato"/>
              </a:rPr>
              <a:t>decode_type</a:t>
            </a:r>
            <a:r>
              <a:rPr lang="en-US" sz="1400" dirty="0">
                <a:solidFill>
                  <a:srgbClr val="666666"/>
                </a:solidFill>
                <a:latin typeface="Lato"/>
              </a:rPr>
              <a:t>”, which is related to the manufacturer code received.  This is done in a Case statement, for each case we print out the manufacturer in the serial monitor and then break out of the case statement. If we can’t determine the manufacturer we just print “Unknown”.</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Again we finish and repeat the loop. The results on the serial monitor will now display both the HEX value and Manufacturer name for each code received.</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You might want to make note of some of this information for the next experiment where we will put our knowledge to something more practical – repurposing unused buttons on our remote controls.</a:t>
            </a:r>
          </a:p>
        </p:txBody>
      </p:sp>
    </p:spTree>
    <p:extLst>
      <p:ext uri="{BB962C8B-B14F-4D97-AF65-F5344CB8AC3E}">
        <p14:creationId xmlns:p14="http://schemas.microsoft.com/office/powerpoint/2010/main" val="29164065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Serial OUTPUT</a:t>
            </a:r>
          </a:p>
        </p:txBody>
      </p:sp>
      <p:pic>
        <p:nvPicPr>
          <p:cNvPr id="4" name="Picture 3">
            <a:extLst>
              <a:ext uri="{FF2B5EF4-FFF2-40B4-BE49-F238E27FC236}">
                <a16:creationId xmlns:a16="http://schemas.microsoft.com/office/drawing/2014/main" id="{57A68054-F159-45C1-A812-F21E99F126E0}"/>
              </a:ext>
            </a:extLst>
          </p:cNvPr>
          <p:cNvPicPr>
            <a:picLocks noChangeAspect="1"/>
          </p:cNvPicPr>
          <p:nvPr/>
        </p:nvPicPr>
        <p:blipFill>
          <a:blip r:embed="rId2"/>
          <a:stretch>
            <a:fillRect/>
          </a:stretch>
        </p:blipFill>
        <p:spPr>
          <a:xfrm>
            <a:off x="346229" y="1706897"/>
            <a:ext cx="6514406" cy="5058673"/>
          </a:xfrm>
          <a:prstGeom prst="rect">
            <a:avLst/>
          </a:prstGeom>
        </p:spPr>
      </p:pic>
    </p:spTree>
    <p:extLst>
      <p:ext uri="{BB962C8B-B14F-4D97-AF65-F5344CB8AC3E}">
        <p14:creationId xmlns:p14="http://schemas.microsoft.com/office/powerpoint/2010/main" val="5380245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2" name="Picture 11">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4" name="Rectangle 13">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fontAlgn="base"/>
            <a:r>
              <a:rPr lang="en-US" sz="5400" kern="1200" cap="all" baseline="0">
                <a:solidFill>
                  <a:schemeClr val="tx1"/>
                </a:solidFill>
                <a:latin typeface="+mj-lt"/>
                <a:ea typeface="+mj-ea"/>
                <a:cs typeface="+mj-cs"/>
              </a:rPr>
              <a:t>Repurposing Remote Controls</a:t>
            </a:r>
          </a:p>
        </p:txBody>
      </p:sp>
      <p:sp>
        <p:nvSpPr>
          <p:cNvPr id="5" name="Text Placeholder 4">
            <a:extLst>
              <a:ext uri="{FF2B5EF4-FFF2-40B4-BE49-F238E27FC236}">
                <a16:creationId xmlns:a16="http://schemas.microsoft.com/office/drawing/2014/main" id="{F8429CA1-B215-4D59-9D03-95D4B9C21CD8}"/>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18" name="Straight Connector 17">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7421920"/>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a:bodyPr>
          <a:lstStyle/>
          <a:p>
            <a:pPr fontAlgn="base"/>
            <a:r>
              <a:rPr lang="en-US" dirty="0"/>
              <a:t>Repurposing Remote Controls</a:t>
            </a:r>
          </a:p>
        </p:txBody>
      </p:sp>
      <p:sp>
        <p:nvSpPr>
          <p:cNvPr id="5" name="Rectangle 4">
            <a:extLst>
              <a:ext uri="{FF2B5EF4-FFF2-40B4-BE49-F238E27FC236}">
                <a16:creationId xmlns:a16="http://schemas.microsoft.com/office/drawing/2014/main" id="{9FC402D0-2828-4F60-B937-FF617595F29A}"/>
              </a:ext>
            </a:extLst>
          </p:cNvPr>
          <p:cNvSpPr/>
          <p:nvPr/>
        </p:nvSpPr>
        <p:spPr>
          <a:xfrm>
            <a:off x="340310" y="1951672"/>
            <a:ext cx="11165890" cy="2246769"/>
          </a:xfrm>
          <a:prstGeom prst="rect">
            <a:avLst/>
          </a:prstGeom>
        </p:spPr>
        <p:txBody>
          <a:bodyPr wrap="square">
            <a:spAutoFit/>
          </a:bodyPr>
          <a:lstStyle/>
          <a:p>
            <a:pPr marL="285750" indent="-285750">
              <a:buFont typeface="Arial" panose="020B0604020202020204" pitchFamily="34" charset="0"/>
              <a:buChar char="•"/>
            </a:pPr>
            <a:r>
              <a:rPr lang="en-US" sz="1400" dirty="0">
                <a:solidFill>
                  <a:srgbClr val="666666"/>
                </a:solidFill>
                <a:latin typeface="Lato"/>
              </a:rPr>
              <a:t>You likely have an abundance of remote controls around your home, maybe even several in the same room. </a:t>
            </a:r>
          </a:p>
          <a:p>
            <a:pPr marL="285750" indent="-285750">
              <a:buFont typeface="Arial" panose="020B0604020202020204" pitchFamily="34" charset="0"/>
              <a:buChar char="•"/>
            </a:pPr>
            <a:r>
              <a:rPr lang="en-US" sz="1400" dirty="0">
                <a:solidFill>
                  <a:srgbClr val="666666"/>
                </a:solidFill>
                <a:latin typeface="Lato"/>
              </a:rPr>
              <a:t>Chances are that some of them have a LOT of buttons, including buttons that are of no use to you as they work with additional equipment that you don’t even own.</a:t>
            </a:r>
          </a:p>
          <a:p>
            <a:pPr marL="285750" indent="-285750">
              <a:buFont typeface="Arial" panose="020B0604020202020204" pitchFamily="34" charset="0"/>
              <a:buChar char="•"/>
            </a:pPr>
            <a:r>
              <a:rPr lang="en-US" sz="1400" dirty="0">
                <a:solidFill>
                  <a:srgbClr val="666666"/>
                </a:solidFill>
                <a:latin typeface="Lato"/>
              </a:rPr>
              <a:t>The example I use in the video is for an SONY television set that I own. </a:t>
            </a:r>
          </a:p>
          <a:p>
            <a:pPr marL="285750" indent="-285750">
              <a:buFont typeface="Arial" panose="020B0604020202020204" pitchFamily="34" charset="0"/>
              <a:buChar char="•"/>
            </a:pPr>
            <a:r>
              <a:rPr lang="en-US" sz="1400" dirty="0">
                <a:solidFill>
                  <a:srgbClr val="666666"/>
                </a:solidFill>
                <a:latin typeface="Lato"/>
              </a:rPr>
              <a:t>The remote for this TV has buttons for a DVD or Blu-Ray player that I don’t own. </a:t>
            </a:r>
          </a:p>
          <a:p>
            <a:pPr marL="285750" indent="-285750">
              <a:buFont typeface="Arial" panose="020B0604020202020204" pitchFamily="34" charset="0"/>
              <a:buChar char="•"/>
            </a:pPr>
            <a:r>
              <a:rPr lang="en-US" sz="1400" dirty="0">
                <a:solidFill>
                  <a:srgbClr val="666666"/>
                </a:solidFill>
                <a:latin typeface="Lato"/>
              </a:rPr>
              <a:t>These buttons are useless to me so I thought I’d put them to work controlling other things. With an Arduino and the IR Remote library it’s pretty easy to do that.</a:t>
            </a:r>
          </a:p>
          <a:p>
            <a:pPr marL="285750" indent="-285750">
              <a:buFont typeface="Arial" panose="020B0604020202020204" pitchFamily="34" charset="0"/>
              <a:buChar char="•"/>
            </a:pPr>
            <a:r>
              <a:rPr lang="en-US" sz="1400" dirty="0">
                <a:solidFill>
                  <a:srgbClr val="666666"/>
                </a:solidFill>
                <a:latin typeface="Lato"/>
              </a:rPr>
              <a:t>Before I started coding I needed to get both the HEX code for each of the buttons I was interested in. In my example I chose to use two buttons, a Red one with a HEX value of FECA35 and a Yellow one whose value turned out to be FE8A75.</a:t>
            </a:r>
          </a:p>
          <a:p>
            <a:pPr marL="285750" indent="-285750">
              <a:buFont typeface="Arial" panose="020B0604020202020204" pitchFamily="34" charset="0"/>
              <a:buChar char="•"/>
            </a:pPr>
            <a:endParaRPr lang="en-US" sz="1400" dirty="0">
              <a:solidFill>
                <a:srgbClr val="666666"/>
              </a:solidFill>
              <a:latin typeface="Lato"/>
            </a:endParaRPr>
          </a:p>
        </p:txBody>
      </p:sp>
    </p:spTree>
    <p:extLst>
      <p:ext uri="{BB962C8B-B14F-4D97-AF65-F5344CB8AC3E}">
        <p14:creationId xmlns:p14="http://schemas.microsoft.com/office/powerpoint/2010/main" val="21927102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76AEA-DA03-417F-8258-814B2F06E6BB}"/>
              </a:ext>
            </a:extLst>
          </p:cNvPr>
          <p:cNvSpPr>
            <a:spLocks noGrp="1"/>
          </p:cNvSpPr>
          <p:nvPr>
            <p:ph type="title"/>
          </p:nvPr>
        </p:nvSpPr>
        <p:spPr/>
        <p:txBody>
          <a:bodyPr/>
          <a:lstStyle/>
          <a:p>
            <a:r>
              <a:rPr lang="en-US" dirty="0"/>
              <a:t>Circuit – receiving </a:t>
            </a:r>
            <a:r>
              <a:rPr lang="en-US" dirty="0" err="1"/>
              <a:t>ir</a:t>
            </a:r>
            <a:endParaRPr lang="en-US" dirty="0"/>
          </a:p>
        </p:txBody>
      </p:sp>
      <p:sp>
        <p:nvSpPr>
          <p:cNvPr id="3" name="Rectangle 2">
            <a:extLst>
              <a:ext uri="{FF2B5EF4-FFF2-40B4-BE49-F238E27FC236}">
                <a16:creationId xmlns:a16="http://schemas.microsoft.com/office/drawing/2014/main" id="{0E4CF322-048C-4A03-8835-E24AA3A477C3}"/>
              </a:ext>
            </a:extLst>
          </p:cNvPr>
          <p:cNvSpPr/>
          <p:nvPr/>
        </p:nvSpPr>
        <p:spPr>
          <a:xfrm>
            <a:off x="384698" y="2057401"/>
            <a:ext cx="11121502" cy="523220"/>
          </a:xfrm>
          <a:prstGeom prst="rect">
            <a:avLst/>
          </a:prstGeom>
        </p:spPr>
        <p:txBody>
          <a:bodyPr wrap="square">
            <a:spAutoFit/>
          </a:bodyPr>
          <a:lstStyle/>
          <a:p>
            <a:pPr marL="285750" indent="-285750" algn="just">
              <a:buFont typeface="Arial" panose="020B0604020202020204" pitchFamily="34" charset="0"/>
              <a:buChar char="•"/>
            </a:pPr>
            <a:r>
              <a:rPr lang="en-US" sz="1400" dirty="0">
                <a:solidFill>
                  <a:srgbClr val="666666"/>
                </a:solidFill>
                <a:latin typeface="Lato"/>
              </a:rPr>
              <a:t>To demo this I hooked up the Arduino with the IR Receiver module and a couple of LED’s, each LED also has a dropping resistor (I used 330 ohms but anything around that value will work fine).</a:t>
            </a:r>
          </a:p>
        </p:txBody>
      </p:sp>
      <p:pic>
        <p:nvPicPr>
          <p:cNvPr id="6" name="Picture 5">
            <a:extLst>
              <a:ext uri="{FF2B5EF4-FFF2-40B4-BE49-F238E27FC236}">
                <a16:creationId xmlns:a16="http://schemas.microsoft.com/office/drawing/2014/main" id="{E9644C95-E9A5-4E47-ACAF-A1277BCAEB5C}"/>
              </a:ext>
            </a:extLst>
          </p:cNvPr>
          <p:cNvPicPr>
            <a:picLocks noChangeAspect="1"/>
          </p:cNvPicPr>
          <p:nvPr/>
        </p:nvPicPr>
        <p:blipFill>
          <a:blip r:embed="rId2"/>
          <a:stretch>
            <a:fillRect/>
          </a:stretch>
        </p:blipFill>
        <p:spPr>
          <a:xfrm>
            <a:off x="5563762" y="3055330"/>
            <a:ext cx="6482641" cy="3666792"/>
          </a:xfrm>
          <a:prstGeom prst="rect">
            <a:avLst/>
          </a:prstGeom>
        </p:spPr>
      </p:pic>
      <p:sp>
        <p:nvSpPr>
          <p:cNvPr id="7" name="Rectangle 6">
            <a:extLst>
              <a:ext uri="{FF2B5EF4-FFF2-40B4-BE49-F238E27FC236}">
                <a16:creationId xmlns:a16="http://schemas.microsoft.com/office/drawing/2014/main" id="{9A8D3911-5AAF-456B-8B82-BD732DA40CC2}"/>
              </a:ext>
            </a:extLst>
          </p:cNvPr>
          <p:cNvSpPr/>
          <p:nvPr/>
        </p:nvSpPr>
        <p:spPr>
          <a:xfrm>
            <a:off x="384698" y="2984718"/>
            <a:ext cx="5004048" cy="2677656"/>
          </a:xfrm>
          <a:prstGeom prst="rect">
            <a:avLst/>
          </a:prstGeom>
        </p:spPr>
        <p:txBody>
          <a:bodyPr wrap="square">
            <a:spAutoFit/>
          </a:bodyPr>
          <a:lstStyle/>
          <a:p>
            <a:pPr algn="just" fontAlgn="base"/>
            <a:r>
              <a:rPr lang="en-US" sz="1400" dirty="0">
                <a:solidFill>
                  <a:srgbClr val="666666"/>
                </a:solidFill>
                <a:latin typeface="Lato"/>
              </a:rPr>
              <a:t>Armed with the two HEX codes I wrote the following sketch. It detects the two aforementioned buttons and does the following:</a:t>
            </a:r>
          </a:p>
          <a:p>
            <a:pPr algn="just" fontAlgn="base"/>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When the </a:t>
            </a:r>
            <a:r>
              <a:rPr lang="en-US" sz="1400" dirty="0" err="1">
                <a:solidFill>
                  <a:srgbClr val="666666"/>
                </a:solidFill>
                <a:latin typeface="Lato"/>
              </a:rPr>
              <a:t>REd</a:t>
            </a:r>
            <a:r>
              <a:rPr lang="en-US" sz="1400" dirty="0">
                <a:solidFill>
                  <a:srgbClr val="666666"/>
                </a:solidFill>
                <a:latin typeface="Lato"/>
              </a:rPr>
              <a:t> button is pressed the Red LED in my experiment will flash on for two seconds and then turn off.</a:t>
            </a:r>
          </a:p>
          <a:p>
            <a:pPr algn="just" fontAlgn="base"/>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When the YELLOW button is pressed the Yellow LED will turn on and stay on. The next time that the YELLOW button is pressed the Yellow LED will turn off. In other words it’s a toggle switch.</a:t>
            </a:r>
          </a:p>
        </p:txBody>
      </p:sp>
    </p:spTree>
    <p:extLst>
      <p:ext uri="{BB962C8B-B14F-4D97-AF65-F5344CB8AC3E}">
        <p14:creationId xmlns:p14="http://schemas.microsoft.com/office/powerpoint/2010/main" val="38369453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404E3-B5DB-4637-8FE9-D22AE801063F}"/>
              </a:ext>
            </a:extLst>
          </p:cNvPr>
          <p:cNvSpPr>
            <a:spLocks noGrp="1"/>
          </p:cNvSpPr>
          <p:nvPr>
            <p:ph type="title"/>
          </p:nvPr>
        </p:nvSpPr>
        <p:spPr/>
        <p:txBody>
          <a:bodyPr/>
          <a:lstStyle/>
          <a:p>
            <a:r>
              <a:rPr lang="en-US" dirty="0"/>
              <a:t>Interfacing a switch</a:t>
            </a:r>
          </a:p>
        </p:txBody>
      </p:sp>
      <p:sp>
        <p:nvSpPr>
          <p:cNvPr id="6" name="Rectangle 5">
            <a:extLst>
              <a:ext uri="{FF2B5EF4-FFF2-40B4-BE49-F238E27FC236}">
                <a16:creationId xmlns:a16="http://schemas.microsoft.com/office/drawing/2014/main" id="{022E5A35-BEB3-4E36-A676-9BD95B5A2B66}"/>
              </a:ext>
            </a:extLst>
          </p:cNvPr>
          <p:cNvSpPr/>
          <p:nvPr/>
        </p:nvSpPr>
        <p:spPr>
          <a:xfrm>
            <a:off x="6096000" y="1733566"/>
            <a:ext cx="6096000" cy="261610"/>
          </a:xfrm>
          <a:prstGeom prst="rect">
            <a:avLst/>
          </a:prstGeom>
        </p:spPr>
        <p:txBody>
          <a:bodyPr>
            <a:spAutoFit/>
          </a:bodyPr>
          <a:lstStyle/>
          <a:p>
            <a:r>
              <a:rPr lang="en-US" sz="1050" dirty="0">
                <a:hlinkClick r:id="rId2"/>
              </a:rPr>
              <a:t>https://www.instructables.com/id/How-to-use-a-push-button-switch-with-arduino/</a:t>
            </a:r>
            <a:endParaRPr lang="en-US" sz="1050" dirty="0"/>
          </a:p>
        </p:txBody>
      </p:sp>
      <p:pic>
        <p:nvPicPr>
          <p:cNvPr id="1026" name="Picture 2" descr="Picture of What You Need:">
            <a:extLst>
              <a:ext uri="{FF2B5EF4-FFF2-40B4-BE49-F238E27FC236}">
                <a16:creationId xmlns:a16="http://schemas.microsoft.com/office/drawing/2014/main" id="{30FF123D-3EF2-4CB0-829D-8DEBA4944D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724" y="2020443"/>
            <a:ext cx="3383604" cy="253861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cdn.instructables.com/F8V/MZ88/HF23QM50/F8VMZ88HF23QM50.LARGE.jpg?auto=webp&amp;width=1024&amp;height=1024&amp;fit=bounds">
            <a:extLst>
              <a:ext uri="{FF2B5EF4-FFF2-40B4-BE49-F238E27FC236}">
                <a16:creationId xmlns:a16="http://schemas.microsoft.com/office/drawing/2014/main" id="{DC016808-029D-4438-90FD-83D7DC9F5F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4377" y="2020442"/>
            <a:ext cx="3384812" cy="253860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cdn.instructables.com/FNT/YAEL/HF23QM5B/FNTYAELHF23QM5B.LARGE.jpg?auto=webp&amp;width=1024&amp;height=1024&amp;fit=bounds">
            <a:extLst>
              <a:ext uri="{FF2B5EF4-FFF2-40B4-BE49-F238E27FC236}">
                <a16:creationId xmlns:a16="http://schemas.microsoft.com/office/drawing/2014/main" id="{F5C6AFB9-1AD9-4DA4-9C8F-C60DE0C6D7F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40238" y="2020442"/>
            <a:ext cx="3384813" cy="253861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cdn.instructables.com/FD0/H97C/HF23QM5E/FD0H97CHF23QM5E.LARGE.jpg?auto=webp&amp;width=1024&amp;height=1024&amp;fit=bounds">
            <a:extLst>
              <a:ext uri="{FF2B5EF4-FFF2-40B4-BE49-F238E27FC236}">
                <a16:creationId xmlns:a16="http://schemas.microsoft.com/office/drawing/2014/main" id="{FD982C7A-8F24-41DA-B10E-C95DD8560DE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8513" y="4654682"/>
            <a:ext cx="2786357" cy="208976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cdn.instructables.com/FO9/FTEF/HF23QM5K/FO9FTEFHF23QM5K.LARGE.jpg?auto=webp&amp;width=1024&amp;height=1024&amp;fit=bounds">
            <a:extLst>
              <a:ext uri="{FF2B5EF4-FFF2-40B4-BE49-F238E27FC236}">
                <a16:creationId xmlns:a16="http://schemas.microsoft.com/office/drawing/2014/main" id="{8676F877-A8DF-4D4B-9E91-CC60A89279F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87147" y="4654682"/>
            <a:ext cx="2786358" cy="2089768"/>
          </a:xfrm>
          <a:prstGeom prst="rect">
            <a:avLst/>
          </a:prstGeom>
          <a:noFill/>
          <a:extLst>
            <a:ext uri="{909E8E84-426E-40DD-AFC4-6F175D3DCCD1}">
              <a14:hiddenFill xmlns:a14="http://schemas.microsoft.com/office/drawing/2010/main">
                <a:solidFill>
                  <a:srgbClr val="FFFFFF"/>
                </a:solidFill>
              </a14:hiddenFill>
            </a:ext>
          </a:extLst>
        </p:spPr>
      </p:pic>
      <p:sp>
        <p:nvSpPr>
          <p:cNvPr id="7" name="AutoShape 12" descr="blob:https://web.whatsapp.com/781dfd05-cc20-4dee-b4f5-915b2431301d">
            <a:extLst>
              <a:ext uri="{FF2B5EF4-FFF2-40B4-BE49-F238E27FC236}">
                <a16:creationId xmlns:a16="http://schemas.microsoft.com/office/drawing/2014/main" id="{A7B4CC9E-406F-47FB-A808-F9F5872C0A66}"/>
              </a:ext>
            </a:extLst>
          </p:cNvPr>
          <p:cNvSpPr>
            <a:spLocks noChangeAspect="1" noChangeArrowheads="1"/>
          </p:cNvSpPr>
          <p:nvPr/>
        </p:nvSpPr>
        <p:spPr bwMode="auto">
          <a:xfrm rot="7850902">
            <a:off x="7801084" y="5171259"/>
            <a:ext cx="1098500" cy="1098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574283FE-3A17-425D-8DB4-D5BBD2BAC487}"/>
              </a:ext>
            </a:extLst>
          </p:cNvPr>
          <p:cNvPicPr>
            <a:picLocks noChangeAspect="1"/>
          </p:cNvPicPr>
          <p:nvPr/>
        </p:nvPicPr>
        <p:blipFill rotWithShape="1">
          <a:blip r:embed="rId8"/>
          <a:srcRect l="6507" t="38288" r="10965" b="11145"/>
          <a:stretch/>
        </p:blipFill>
        <p:spPr>
          <a:xfrm rot="10800000">
            <a:off x="9148197" y="4362342"/>
            <a:ext cx="2915804" cy="2382108"/>
          </a:xfrm>
          <a:prstGeom prst="rect">
            <a:avLst/>
          </a:prstGeom>
        </p:spPr>
      </p:pic>
    </p:spTree>
    <p:extLst>
      <p:ext uri="{BB962C8B-B14F-4D97-AF65-F5344CB8AC3E}">
        <p14:creationId xmlns:p14="http://schemas.microsoft.com/office/powerpoint/2010/main" val="1632182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8EC7-C459-41F7-A94A-915437F09FF9}"/>
              </a:ext>
            </a:extLst>
          </p:cNvPr>
          <p:cNvSpPr>
            <a:spLocks noGrp="1"/>
          </p:cNvSpPr>
          <p:nvPr>
            <p:ph type="title"/>
          </p:nvPr>
        </p:nvSpPr>
        <p:spPr/>
        <p:txBody>
          <a:bodyPr>
            <a:normAutofit/>
          </a:bodyPr>
          <a:lstStyle/>
          <a:p>
            <a:pPr fontAlgn="base"/>
            <a:r>
              <a:rPr lang="en-US" dirty="0"/>
              <a:t>How IR Remote Controls Work</a:t>
            </a:r>
          </a:p>
        </p:txBody>
      </p:sp>
      <p:sp>
        <p:nvSpPr>
          <p:cNvPr id="3" name="Content Placeholder 2">
            <a:extLst>
              <a:ext uri="{FF2B5EF4-FFF2-40B4-BE49-F238E27FC236}">
                <a16:creationId xmlns:a16="http://schemas.microsoft.com/office/drawing/2014/main" id="{317548A5-5E6F-4644-BF1D-9B423C401B1B}"/>
              </a:ext>
            </a:extLst>
          </p:cNvPr>
          <p:cNvSpPr>
            <a:spLocks noGrp="1"/>
          </p:cNvSpPr>
          <p:nvPr>
            <p:ph idx="1"/>
          </p:nvPr>
        </p:nvSpPr>
        <p:spPr>
          <a:xfrm>
            <a:off x="685800" y="2194560"/>
            <a:ext cx="10820400" cy="4534714"/>
          </a:xfrm>
        </p:spPr>
        <p:txBody>
          <a:bodyPr>
            <a:normAutofit/>
          </a:bodyPr>
          <a:lstStyle/>
          <a:p>
            <a:pPr marL="0" indent="0">
              <a:buNone/>
            </a:pPr>
            <a:endParaRPr lang="en-US" dirty="0"/>
          </a:p>
          <a:p>
            <a:pPr marL="0" indent="0">
              <a:buNone/>
            </a:pPr>
            <a:endParaRPr lang="en-US" dirty="0"/>
          </a:p>
        </p:txBody>
      </p:sp>
      <p:sp>
        <p:nvSpPr>
          <p:cNvPr id="5" name="Rectangle 4">
            <a:extLst>
              <a:ext uri="{FF2B5EF4-FFF2-40B4-BE49-F238E27FC236}">
                <a16:creationId xmlns:a16="http://schemas.microsoft.com/office/drawing/2014/main" id="{385C85D1-49E3-4EA9-8920-024A2D71001F}"/>
              </a:ext>
            </a:extLst>
          </p:cNvPr>
          <p:cNvSpPr/>
          <p:nvPr/>
        </p:nvSpPr>
        <p:spPr>
          <a:xfrm>
            <a:off x="543791" y="1852229"/>
            <a:ext cx="11395364" cy="2462213"/>
          </a:xfrm>
          <a:prstGeom prst="rect">
            <a:avLst/>
          </a:prstGeom>
        </p:spPr>
        <p:txBody>
          <a:bodyPr wrap="square">
            <a:spAutoFit/>
          </a:bodyPr>
          <a:lstStyle/>
          <a:p>
            <a:pPr marL="285750" indent="-285750" algn="just">
              <a:buFont typeface="Arial" panose="020B0604020202020204" pitchFamily="34" charset="0"/>
              <a:buChar char="•"/>
            </a:pPr>
            <a:r>
              <a:rPr lang="en-US" sz="1400" dirty="0">
                <a:solidFill>
                  <a:srgbClr val="666666"/>
                </a:solidFill>
                <a:latin typeface="Lato"/>
              </a:rPr>
              <a:t>IR remote controls, as the name would imply, make use of pulses of infrared light to send signals to a receiving device such as a television or sound system. </a:t>
            </a: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r>
              <a:rPr lang="en-US" sz="1400" dirty="0">
                <a:solidFill>
                  <a:srgbClr val="666666"/>
                </a:solidFill>
                <a:latin typeface="Lato"/>
              </a:rPr>
              <a:t>Each button on the remote control sends out a unique pattern of pulses which are decoded by the receiver so that the appropriate action (i.e. raise the volume, change channels) can be taken.</a:t>
            </a: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r>
              <a:rPr lang="en-US" sz="1400" dirty="0">
                <a:solidFill>
                  <a:srgbClr val="666666"/>
                </a:solidFill>
                <a:latin typeface="Lato"/>
              </a:rPr>
              <a:t>IR remotes make use of IR LED’s which are very inexpensive, in fact some of the very first LED’s manufactured in the 1970’s were infrared as it was actually easier (and cheaper) to make IR light with an LED than it was to output visible light.</a:t>
            </a: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endParaRPr lang="en-US" sz="1400" dirty="0"/>
          </a:p>
        </p:txBody>
      </p:sp>
      <p:pic>
        <p:nvPicPr>
          <p:cNvPr id="6" name="Picture 5">
            <a:extLst>
              <a:ext uri="{FF2B5EF4-FFF2-40B4-BE49-F238E27FC236}">
                <a16:creationId xmlns:a16="http://schemas.microsoft.com/office/drawing/2014/main" id="{CCA9E75D-0B37-493B-A75E-AB6D93169CA0}"/>
              </a:ext>
            </a:extLst>
          </p:cNvPr>
          <p:cNvPicPr>
            <a:picLocks noChangeAspect="1"/>
          </p:cNvPicPr>
          <p:nvPr/>
        </p:nvPicPr>
        <p:blipFill>
          <a:blip r:embed="rId2"/>
          <a:stretch>
            <a:fillRect/>
          </a:stretch>
        </p:blipFill>
        <p:spPr>
          <a:xfrm>
            <a:off x="5860473" y="3709598"/>
            <a:ext cx="6220691" cy="3019676"/>
          </a:xfrm>
          <a:prstGeom prst="rect">
            <a:avLst/>
          </a:prstGeom>
        </p:spPr>
      </p:pic>
      <p:sp>
        <p:nvSpPr>
          <p:cNvPr id="7" name="Rectangle 6">
            <a:extLst>
              <a:ext uri="{FF2B5EF4-FFF2-40B4-BE49-F238E27FC236}">
                <a16:creationId xmlns:a16="http://schemas.microsoft.com/office/drawing/2014/main" id="{7D74C75B-C918-4510-933C-101B57467201}"/>
              </a:ext>
            </a:extLst>
          </p:cNvPr>
          <p:cNvSpPr/>
          <p:nvPr/>
        </p:nvSpPr>
        <p:spPr>
          <a:xfrm>
            <a:off x="543791" y="4017303"/>
            <a:ext cx="5174673" cy="2893100"/>
          </a:xfrm>
          <a:prstGeom prst="rect">
            <a:avLst/>
          </a:prstGeom>
        </p:spPr>
        <p:txBody>
          <a:bodyPr wrap="square">
            <a:spAutoFit/>
          </a:bodyPr>
          <a:lstStyle/>
          <a:p>
            <a:pPr marL="285750" indent="-285750" algn="just">
              <a:buFont typeface="Arial" panose="020B0604020202020204" pitchFamily="34" charset="0"/>
              <a:buChar char="•"/>
            </a:pPr>
            <a:r>
              <a:rPr lang="en-US" sz="1400" dirty="0">
                <a:solidFill>
                  <a:srgbClr val="666666"/>
                </a:solidFill>
                <a:latin typeface="Lato"/>
              </a:rPr>
              <a:t>The infrared part of the light spectrum is just below the visible spectrum, the name “infrared” actually means “below red” which is where they sit on a spectrum chart.</a:t>
            </a: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r>
              <a:rPr lang="en-US" sz="1400" dirty="0">
                <a:solidFill>
                  <a:srgbClr val="666666"/>
                </a:solidFill>
                <a:latin typeface="Lato"/>
              </a:rPr>
              <a:t>This is the opposite of ultraviolet or UV light which is just above the visible spectrum, “ultraviolet” meaning “above violet”.</a:t>
            </a: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r>
              <a:rPr lang="en-US" sz="1400" dirty="0">
                <a:solidFill>
                  <a:srgbClr val="666666"/>
                </a:solidFill>
                <a:latin typeface="Lato"/>
              </a:rPr>
              <a:t>Infrared light is perfectly safe to work with, you can stare into a working IR remotes LED without any fear of damaging your eyes. In fact you are exposed to infrared light every day, often without being aware of it.</a:t>
            </a:r>
            <a:endParaRPr lang="en-US" sz="1400" dirty="0"/>
          </a:p>
          <a:p>
            <a:pPr marL="285750" indent="-285750" algn="just">
              <a:buFont typeface="Arial" panose="020B0604020202020204" pitchFamily="34" charset="0"/>
              <a:buChar char="•"/>
            </a:pPr>
            <a:endParaRPr lang="en-US" sz="1400" dirty="0">
              <a:solidFill>
                <a:srgbClr val="666666"/>
              </a:solidFill>
              <a:latin typeface="Lato"/>
            </a:endParaRPr>
          </a:p>
        </p:txBody>
      </p:sp>
    </p:spTree>
    <p:extLst>
      <p:ext uri="{BB962C8B-B14F-4D97-AF65-F5344CB8AC3E}">
        <p14:creationId xmlns:p14="http://schemas.microsoft.com/office/powerpoint/2010/main" val="4170053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a:bodyPr>
          <a:lstStyle/>
          <a:p>
            <a:pPr fontAlgn="base"/>
            <a:r>
              <a:rPr lang="en-US" dirty="0"/>
              <a:t>Code – </a:t>
            </a:r>
            <a:br>
              <a:rPr lang="en-US" dirty="0"/>
            </a:br>
            <a:r>
              <a:rPr lang="en-US" dirty="0"/>
              <a:t>Repurposing Remote Controls</a:t>
            </a:r>
          </a:p>
        </p:txBody>
      </p:sp>
      <p:sp>
        <p:nvSpPr>
          <p:cNvPr id="3" name="Rectangle 2">
            <a:extLst>
              <a:ext uri="{FF2B5EF4-FFF2-40B4-BE49-F238E27FC236}">
                <a16:creationId xmlns:a16="http://schemas.microsoft.com/office/drawing/2014/main" id="{C2E5C450-A50F-47DB-B926-E04B438A0A0F}"/>
              </a:ext>
            </a:extLst>
          </p:cNvPr>
          <p:cNvSpPr/>
          <p:nvPr/>
        </p:nvSpPr>
        <p:spPr>
          <a:xfrm>
            <a:off x="358066" y="2233838"/>
            <a:ext cx="3459332" cy="4555093"/>
          </a:xfrm>
          <a:prstGeom prst="rect">
            <a:avLst/>
          </a:prstGeom>
        </p:spPr>
        <p:txBody>
          <a:bodyPr wrap="square">
            <a:spAutoFit/>
          </a:bodyPr>
          <a:lstStyle/>
          <a:p>
            <a:r>
              <a:rPr lang="en-US" sz="1000" dirty="0"/>
              <a:t>// Include IR Remote Library by Ken </a:t>
            </a:r>
            <a:r>
              <a:rPr lang="en-US" sz="1000" dirty="0" err="1"/>
              <a:t>Shirriff</a:t>
            </a:r>
            <a:endParaRPr lang="en-US" sz="1000" dirty="0"/>
          </a:p>
          <a:p>
            <a:r>
              <a:rPr lang="en-US" sz="1000" dirty="0"/>
              <a:t>#include &lt;</a:t>
            </a:r>
            <a:r>
              <a:rPr lang="en-US" sz="1000" dirty="0" err="1"/>
              <a:t>IRremote.h</a:t>
            </a:r>
            <a:r>
              <a:rPr lang="en-US" sz="1000" dirty="0"/>
              <a:t>&gt;</a:t>
            </a:r>
          </a:p>
          <a:p>
            <a:endParaRPr lang="en-US" sz="1000" dirty="0"/>
          </a:p>
          <a:p>
            <a:r>
              <a:rPr lang="en-US" sz="1000" dirty="0"/>
              <a:t>// Define sensor pin</a:t>
            </a:r>
          </a:p>
          <a:p>
            <a:r>
              <a:rPr lang="en-US" sz="1000" dirty="0"/>
              <a:t>const int RECV_PIN = 4;</a:t>
            </a:r>
          </a:p>
          <a:p>
            <a:endParaRPr lang="en-US" sz="1000" dirty="0"/>
          </a:p>
          <a:p>
            <a:r>
              <a:rPr lang="en-US" sz="1000" dirty="0"/>
              <a:t>// Key Hex codes go here...</a:t>
            </a:r>
          </a:p>
          <a:p>
            <a:endParaRPr lang="en-US" sz="1000" dirty="0"/>
          </a:p>
          <a:p>
            <a:r>
              <a:rPr lang="en-US" sz="1000" dirty="0"/>
              <a:t>// SONY TV Remote</a:t>
            </a:r>
          </a:p>
          <a:p>
            <a:r>
              <a:rPr lang="en-US" sz="1000" dirty="0"/>
              <a:t>#define RED_KEY_HEX_CODE      0x52E9</a:t>
            </a:r>
          </a:p>
          <a:p>
            <a:r>
              <a:rPr lang="en-US" sz="1000" dirty="0"/>
              <a:t>#define YELLOW_KEY_HEX_CODE   0x72E9</a:t>
            </a:r>
          </a:p>
          <a:p>
            <a:r>
              <a:rPr lang="en-US" sz="1000" dirty="0"/>
              <a:t>#define VOL_UP                0x490</a:t>
            </a:r>
          </a:p>
          <a:p>
            <a:r>
              <a:rPr lang="en-US" sz="1000" dirty="0"/>
              <a:t>#define VOL_DOWN              0xC90</a:t>
            </a:r>
          </a:p>
          <a:p>
            <a:r>
              <a:rPr lang="en-US" sz="1000" dirty="0"/>
              <a:t>#define CHANNEL_UP            0X090</a:t>
            </a:r>
          </a:p>
          <a:p>
            <a:r>
              <a:rPr lang="en-US" sz="1000" dirty="0"/>
              <a:t>#define CHANNEL_DOWN          0x890</a:t>
            </a:r>
          </a:p>
          <a:p>
            <a:endParaRPr lang="en-US" sz="1000" dirty="0"/>
          </a:p>
          <a:p>
            <a:endParaRPr lang="en-US" sz="1000" dirty="0"/>
          </a:p>
          <a:p>
            <a:r>
              <a:rPr lang="en-US" sz="1000" dirty="0"/>
              <a:t>// Define LED pin constants</a:t>
            </a:r>
          </a:p>
          <a:p>
            <a:r>
              <a:rPr lang="en-US" sz="1000" dirty="0"/>
              <a:t>const int </a:t>
            </a:r>
            <a:r>
              <a:rPr lang="en-US" sz="1000" dirty="0" err="1"/>
              <a:t>redPin</a:t>
            </a:r>
            <a:r>
              <a:rPr lang="en-US" sz="1000" dirty="0"/>
              <a:t> = 8; </a:t>
            </a:r>
          </a:p>
          <a:p>
            <a:r>
              <a:rPr lang="en-US" sz="1000" dirty="0"/>
              <a:t>const int </a:t>
            </a:r>
            <a:r>
              <a:rPr lang="en-US" sz="1000" dirty="0" err="1"/>
              <a:t>yellowPin</a:t>
            </a:r>
            <a:r>
              <a:rPr lang="en-US" sz="1000" dirty="0"/>
              <a:t> = 7;</a:t>
            </a:r>
          </a:p>
          <a:p>
            <a:endParaRPr lang="en-US" sz="1000" dirty="0"/>
          </a:p>
          <a:p>
            <a:r>
              <a:rPr lang="en-US" sz="1000" dirty="0"/>
              <a:t>// Define integer to remember toggle state</a:t>
            </a:r>
          </a:p>
          <a:p>
            <a:r>
              <a:rPr lang="en-US" sz="1000" dirty="0"/>
              <a:t>int </a:t>
            </a:r>
            <a:r>
              <a:rPr lang="en-US" sz="1000" dirty="0" err="1"/>
              <a:t>togglestate</a:t>
            </a:r>
            <a:r>
              <a:rPr lang="en-US" sz="1000" dirty="0"/>
              <a:t> = 0;</a:t>
            </a:r>
          </a:p>
          <a:p>
            <a:endParaRPr lang="en-US" sz="1000" dirty="0"/>
          </a:p>
          <a:p>
            <a:r>
              <a:rPr lang="en-US" sz="1000" dirty="0"/>
              <a:t>// Define IR Receiver and Results Objects</a:t>
            </a:r>
          </a:p>
          <a:p>
            <a:r>
              <a:rPr lang="en-US" sz="1000" dirty="0" err="1"/>
              <a:t>IRrecv</a:t>
            </a:r>
            <a:r>
              <a:rPr lang="en-US" sz="1000" dirty="0"/>
              <a:t> </a:t>
            </a:r>
            <a:r>
              <a:rPr lang="en-US" sz="1000" dirty="0" err="1"/>
              <a:t>irrecv</a:t>
            </a:r>
            <a:r>
              <a:rPr lang="en-US" sz="1000" dirty="0"/>
              <a:t>(RECV_PIN);</a:t>
            </a:r>
          </a:p>
          <a:p>
            <a:r>
              <a:rPr lang="en-US" sz="1000" dirty="0" err="1"/>
              <a:t>decode_results</a:t>
            </a:r>
            <a:r>
              <a:rPr lang="en-US" sz="1000" dirty="0"/>
              <a:t> results;</a:t>
            </a:r>
          </a:p>
          <a:p>
            <a:endParaRPr lang="en-US" sz="1000" dirty="0"/>
          </a:p>
          <a:p>
            <a:r>
              <a:rPr lang="en-US" sz="1000" dirty="0"/>
              <a:t>#define BAUD_RATE   115200</a:t>
            </a:r>
          </a:p>
        </p:txBody>
      </p:sp>
      <p:sp>
        <p:nvSpPr>
          <p:cNvPr id="4" name="Rectangle 3">
            <a:extLst>
              <a:ext uri="{FF2B5EF4-FFF2-40B4-BE49-F238E27FC236}">
                <a16:creationId xmlns:a16="http://schemas.microsoft.com/office/drawing/2014/main" id="{C672F7AE-6198-4770-B10D-875629E51252}"/>
              </a:ext>
            </a:extLst>
          </p:cNvPr>
          <p:cNvSpPr/>
          <p:nvPr/>
        </p:nvSpPr>
        <p:spPr>
          <a:xfrm>
            <a:off x="4042299" y="2233838"/>
            <a:ext cx="4107402" cy="2092881"/>
          </a:xfrm>
          <a:prstGeom prst="rect">
            <a:avLst/>
          </a:prstGeom>
        </p:spPr>
        <p:txBody>
          <a:bodyPr wrap="square">
            <a:spAutoFit/>
          </a:bodyPr>
          <a:lstStyle/>
          <a:p>
            <a:r>
              <a:rPr lang="en-US" sz="1000" dirty="0"/>
              <a:t>void setup(){</a:t>
            </a:r>
          </a:p>
          <a:p>
            <a:r>
              <a:rPr lang="en-US" sz="1000" dirty="0"/>
              <a:t>  // Initialize Serial Monitor</a:t>
            </a:r>
          </a:p>
          <a:p>
            <a:r>
              <a:rPr lang="en-US" sz="1000" dirty="0"/>
              <a:t>  Serial.begin( BAUD_RATE );</a:t>
            </a:r>
          </a:p>
          <a:p>
            <a:endParaRPr lang="en-US" sz="1000" dirty="0"/>
          </a:p>
          <a:p>
            <a:r>
              <a:rPr lang="en-US" sz="1000" dirty="0"/>
              <a:t>  Serial.println(" Ready to </a:t>
            </a:r>
            <a:r>
              <a:rPr lang="en-US" sz="1000" dirty="0" err="1"/>
              <a:t>recieve</a:t>
            </a:r>
            <a:r>
              <a:rPr lang="en-US" sz="1000" dirty="0"/>
              <a:t> IR signal from IR sources ...");</a:t>
            </a:r>
          </a:p>
          <a:p>
            <a:r>
              <a:rPr lang="en-US" sz="1000" dirty="0"/>
              <a:t>  </a:t>
            </a:r>
          </a:p>
          <a:p>
            <a:r>
              <a:rPr lang="en-US" sz="1000" dirty="0"/>
              <a:t>  // Enable the IR Receiver</a:t>
            </a:r>
          </a:p>
          <a:p>
            <a:r>
              <a:rPr lang="en-US" sz="1000" dirty="0"/>
              <a:t>  </a:t>
            </a:r>
            <a:r>
              <a:rPr lang="en-US" sz="1000" dirty="0" err="1"/>
              <a:t>irrecv.enableIRIn</a:t>
            </a:r>
            <a:r>
              <a:rPr lang="en-US" sz="1000" dirty="0"/>
              <a:t>();</a:t>
            </a:r>
          </a:p>
          <a:p>
            <a:r>
              <a:rPr lang="en-US" sz="1000" dirty="0"/>
              <a:t>  </a:t>
            </a:r>
          </a:p>
          <a:p>
            <a:r>
              <a:rPr lang="en-US" sz="1000" dirty="0"/>
              <a:t>  // Set LED pins as Outputs</a:t>
            </a:r>
          </a:p>
          <a:p>
            <a:r>
              <a:rPr lang="en-US" sz="1000" dirty="0"/>
              <a:t>  </a:t>
            </a:r>
            <a:r>
              <a:rPr lang="en-US" sz="1000" dirty="0" err="1"/>
              <a:t>pinMode</a:t>
            </a:r>
            <a:r>
              <a:rPr lang="en-US" sz="1000" dirty="0"/>
              <a:t>(</a:t>
            </a:r>
            <a:r>
              <a:rPr lang="en-US" sz="1000" dirty="0" err="1"/>
              <a:t>redPin</a:t>
            </a:r>
            <a:r>
              <a:rPr lang="en-US" sz="1000" dirty="0"/>
              <a:t>, OUTPUT);</a:t>
            </a:r>
          </a:p>
          <a:p>
            <a:r>
              <a:rPr lang="en-US" sz="1000" dirty="0"/>
              <a:t>  </a:t>
            </a:r>
            <a:r>
              <a:rPr lang="en-US" sz="1000" dirty="0" err="1"/>
              <a:t>pinMode</a:t>
            </a:r>
            <a:r>
              <a:rPr lang="en-US" sz="1000" dirty="0"/>
              <a:t>(</a:t>
            </a:r>
            <a:r>
              <a:rPr lang="en-US" sz="1000" dirty="0" err="1"/>
              <a:t>yellowPin</a:t>
            </a:r>
            <a:r>
              <a:rPr lang="en-US" sz="1000" dirty="0"/>
              <a:t>, OUTPUT);</a:t>
            </a:r>
          </a:p>
          <a:p>
            <a:r>
              <a:rPr lang="en-US" sz="1000" dirty="0"/>
              <a:t>}</a:t>
            </a:r>
          </a:p>
        </p:txBody>
      </p:sp>
      <p:sp>
        <p:nvSpPr>
          <p:cNvPr id="8" name="Rectangle 7">
            <a:extLst>
              <a:ext uri="{FF2B5EF4-FFF2-40B4-BE49-F238E27FC236}">
                <a16:creationId xmlns:a16="http://schemas.microsoft.com/office/drawing/2014/main" id="{20009E31-B72A-4F31-B307-A86434A1AF40}"/>
              </a:ext>
            </a:extLst>
          </p:cNvPr>
          <p:cNvSpPr/>
          <p:nvPr/>
        </p:nvSpPr>
        <p:spPr>
          <a:xfrm>
            <a:off x="7921840" y="2156893"/>
            <a:ext cx="4107402" cy="4708981"/>
          </a:xfrm>
          <a:prstGeom prst="rect">
            <a:avLst/>
          </a:prstGeom>
        </p:spPr>
        <p:txBody>
          <a:bodyPr wrap="square">
            <a:spAutoFit/>
          </a:bodyPr>
          <a:lstStyle/>
          <a:p>
            <a:r>
              <a:rPr lang="en-US" sz="1000" dirty="0"/>
              <a:t>void loop(){</a:t>
            </a:r>
          </a:p>
          <a:p>
            <a:r>
              <a:rPr lang="en-US" sz="1000" dirty="0"/>
              <a:t>    if (</a:t>
            </a:r>
            <a:r>
              <a:rPr lang="en-US" sz="1000" dirty="0" err="1"/>
              <a:t>irrecv.decode</a:t>
            </a:r>
            <a:r>
              <a:rPr lang="en-US" sz="1000" dirty="0"/>
              <a:t>(&amp;results)){</a:t>
            </a:r>
          </a:p>
          <a:p>
            <a:endParaRPr lang="en-US" sz="1000" dirty="0"/>
          </a:p>
          <a:p>
            <a:r>
              <a:rPr lang="en-US" sz="1000" dirty="0"/>
              <a:t>        switch(</a:t>
            </a:r>
            <a:r>
              <a:rPr lang="en-US" sz="1000" dirty="0" err="1"/>
              <a:t>results.value</a:t>
            </a:r>
            <a:r>
              <a:rPr lang="en-US" sz="1000" dirty="0"/>
              <a:t>){</a:t>
            </a:r>
          </a:p>
          <a:p>
            <a:r>
              <a:rPr lang="en-US" sz="1000" dirty="0"/>
              <a:t>          case RED_KEY_HEX_CODE: //Red Keypad Button</a:t>
            </a:r>
          </a:p>
          <a:p>
            <a:r>
              <a:rPr lang="en-US" sz="1000" dirty="0"/>
              <a:t>            // Turn on LED for 2 Seconds</a:t>
            </a:r>
          </a:p>
          <a:p>
            <a:r>
              <a:rPr lang="en-US" sz="1000" dirty="0"/>
              <a:t>            Serial.print("LED On...");</a:t>
            </a:r>
          </a:p>
          <a:p>
            <a:r>
              <a:rPr lang="en-US" sz="1000" dirty="0"/>
              <a:t>            </a:t>
            </a:r>
            <a:r>
              <a:rPr lang="en-US" sz="1000" dirty="0" err="1"/>
              <a:t>digitalWrite</a:t>
            </a:r>
            <a:r>
              <a:rPr lang="en-US" sz="1000" dirty="0"/>
              <a:t>(</a:t>
            </a:r>
            <a:r>
              <a:rPr lang="en-US" sz="1000" dirty="0" err="1"/>
              <a:t>redPin</a:t>
            </a:r>
            <a:r>
              <a:rPr lang="en-US" sz="1000" dirty="0"/>
              <a:t>, HIGH);</a:t>
            </a:r>
          </a:p>
          <a:p>
            <a:r>
              <a:rPr lang="en-US" sz="1000" dirty="0"/>
              <a:t>            delay(2000);</a:t>
            </a:r>
          </a:p>
          <a:p>
            <a:r>
              <a:rPr lang="en-US" sz="1000" dirty="0"/>
              <a:t>            </a:t>
            </a:r>
            <a:r>
              <a:rPr lang="en-US" sz="1000" dirty="0" err="1"/>
              <a:t>digitalWrite</a:t>
            </a:r>
            <a:r>
              <a:rPr lang="en-US" sz="1000" dirty="0"/>
              <a:t>(</a:t>
            </a:r>
            <a:r>
              <a:rPr lang="en-US" sz="1000" dirty="0" err="1"/>
              <a:t>redPin</a:t>
            </a:r>
            <a:r>
              <a:rPr lang="en-US" sz="1000" dirty="0"/>
              <a:t>, LOW);</a:t>
            </a:r>
          </a:p>
          <a:p>
            <a:r>
              <a:rPr lang="en-US" sz="1000" dirty="0"/>
              <a:t>            Serial.println("LED Off.");</a:t>
            </a:r>
          </a:p>
          <a:p>
            <a:r>
              <a:rPr lang="en-US" sz="1000" dirty="0"/>
              <a:t>            break;</a:t>
            </a:r>
          </a:p>
          <a:p>
            <a:r>
              <a:rPr lang="en-US" sz="1000" dirty="0"/>
              <a:t>   </a:t>
            </a:r>
          </a:p>
          <a:p>
            <a:r>
              <a:rPr lang="en-US" sz="1000" dirty="0"/>
              <a:t>          case YELLOW_KEY_HEX_CODE: //Yellow Keypad Button</a:t>
            </a:r>
          </a:p>
          <a:p>
            <a:r>
              <a:rPr lang="en-US" sz="1000" dirty="0"/>
              <a:t>            // Toggle LED On or Off</a:t>
            </a:r>
          </a:p>
          <a:p>
            <a:r>
              <a:rPr lang="en-US" sz="1000" dirty="0"/>
              <a:t>            </a:t>
            </a:r>
            <a:r>
              <a:rPr lang="en-US" sz="1000" dirty="0" err="1"/>
              <a:t>togglestate</a:t>
            </a:r>
            <a:r>
              <a:rPr lang="en-US" sz="1000" dirty="0"/>
              <a:t> = </a:t>
            </a:r>
            <a:r>
              <a:rPr lang="en-US" sz="1000" dirty="0" err="1"/>
              <a:t>togglestate</a:t>
            </a:r>
            <a:r>
              <a:rPr lang="en-US" sz="1000" dirty="0"/>
              <a:t> ^ 1;</a:t>
            </a:r>
          </a:p>
          <a:p>
            <a:r>
              <a:rPr lang="en-US" sz="1000" dirty="0"/>
              <a:t>            if(</a:t>
            </a:r>
            <a:r>
              <a:rPr lang="en-US" sz="1000" dirty="0" err="1"/>
              <a:t>togglestate</a:t>
            </a:r>
            <a:r>
              <a:rPr lang="en-US" sz="1000" dirty="0"/>
              <a:t>)</a:t>
            </a:r>
          </a:p>
          <a:p>
            <a:r>
              <a:rPr lang="en-US" sz="1000" dirty="0"/>
              <a:t>            {</a:t>
            </a:r>
          </a:p>
          <a:p>
            <a:r>
              <a:rPr lang="en-US" sz="1000" dirty="0"/>
              <a:t>              Serial.println("LED Toggle On.");</a:t>
            </a:r>
          </a:p>
          <a:p>
            <a:r>
              <a:rPr lang="en-US" sz="1000" dirty="0"/>
              <a:t>            }</a:t>
            </a:r>
          </a:p>
          <a:p>
            <a:r>
              <a:rPr lang="en-US" sz="1000" dirty="0"/>
              <a:t>            else</a:t>
            </a:r>
          </a:p>
          <a:p>
            <a:r>
              <a:rPr lang="en-US" sz="1000" dirty="0"/>
              <a:t>            {</a:t>
            </a:r>
          </a:p>
          <a:p>
            <a:r>
              <a:rPr lang="en-US" sz="1000" dirty="0"/>
              <a:t>              Serial.println("LED Toggle Off.");</a:t>
            </a:r>
          </a:p>
          <a:p>
            <a:r>
              <a:rPr lang="en-US" sz="1000" dirty="0"/>
              <a:t>            }  </a:t>
            </a:r>
          </a:p>
          <a:p>
            <a:r>
              <a:rPr lang="en-US" sz="1000" dirty="0"/>
              <a:t>            </a:t>
            </a:r>
            <a:r>
              <a:rPr lang="en-US" sz="1000" dirty="0" err="1"/>
              <a:t>digitalWrite</a:t>
            </a:r>
            <a:r>
              <a:rPr lang="en-US" sz="1000" dirty="0"/>
              <a:t>(</a:t>
            </a:r>
            <a:r>
              <a:rPr lang="en-US" sz="1000" dirty="0" err="1"/>
              <a:t>yellowPin</a:t>
            </a:r>
            <a:r>
              <a:rPr lang="en-US" sz="1000" dirty="0"/>
              <a:t>, </a:t>
            </a:r>
            <a:r>
              <a:rPr lang="en-US" sz="1000" dirty="0" err="1"/>
              <a:t>togglestate</a:t>
            </a:r>
            <a:r>
              <a:rPr lang="en-US" sz="1000" dirty="0"/>
              <a:t>);</a:t>
            </a:r>
          </a:p>
          <a:p>
            <a:r>
              <a:rPr lang="en-US" sz="1000" dirty="0"/>
              <a:t>            break;     </a:t>
            </a:r>
          </a:p>
          <a:p>
            <a:r>
              <a:rPr lang="en-US" sz="1000" dirty="0"/>
              <a:t>    }</a:t>
            </a:r>
          </a:p>
          <a:p>
            <a:r>
              <a:rPr lang="en-US" sz="1000" dirty="0"/>
              <a:t>    </a:t>
            </a:r>
            <a:r>
              <a:rPr lang="en-US" sz="1000" dirty="0" err="1"/>
              <a:t>irrecv.resume</a:t>
            </a:r>
            <a:r>
              <a:rPr lang="en-US" sz="1000" dirty="0"/>
              <a:t>(); </a:t>
            </a:r>
          </a:p>
          <a:p>
            <a:r>
              <a:rPr lang="en-US" sz="1000" dirty="0"/>
              <a:t>  }</a:t>
            </a:r>
          </a:p>
          <a:p>
            <a:r>
              <a:rPr lang="en-US" sz="1000" dirty="0"/>
              <a:t>}</a:t>
            </a:r>
          </a:p>
        </p:txBody>
      </p:sp>
    </p:spTree>
    <p:extLst>
      <p:ext uri="{BB962C8B-B14F-4D97-AF65-F5344CB8AC3E}">
        <p14:creationId xmlns:p14="http://schemas.microsoft.com/office/powerpoint/2010/main" val="29022797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Explanation</a:t>
            </a:r>
          </a:p>
        </p:txBody>
      </p:sp>
      <p:sp>
        <p:nvSpPr>
          <p:cNvPr id="3" name="Rectangle 2">
            <a:extLst>
              <a:ext uri="{FF2B5EF4-FFF2-40B4-BE49-F238E27FC236}">
                <a16:creationId xmlns:a16="http://schemas.microsoft.com/office/drawing/2014/main" id="{5259188F-9A2E-4EAB-8D62-2A8DEE31D36D}"/>
              </a:ext>
            </a:extLst>
          </p:cNvPr>
          <p:cNvSpPr/>
          <p:nvPr/>
        </p:nvSpPr>
        <p:spPr>
          <a:xfrm>
            <a:off x="535618" y="2001917"/>
            <a:ext cx="11040863" cy="4893647"/>
          </a:xfrm>
          <a:prstGeom prst="rect">
            <a:avLst/>
          </a:prstGeom>
        </p:spPr>
        <p:txBody>
          <a:bodyPr wrap="square">
            <a:spAutoFit/>
          </a:bodyPr>
          <a:lstStyle/>
          <a:p>
            <a:pPr marL="285750" indent="-285750" algn="just" fontAlgn="base">
              <a:buFont typeface="Arial" panose="020B0604020202020204" pitchFamily="34" charset="0"/>
              <a:buChar char="•"/>
            </a:pPr>
            <a:r>
              <a:rPr lang="en-US" sz="1200" dirty="0">
                <a:solidFill>
                  <a:srgbClr val="666666"/>
                </a:solidFill>
                <a:latin typeface="Lato"/>
              </a:rPr>
              <a:t>Again we start by including the IR Remote library and defining a pin for the IR Receiver module. We also define a couple of pins that we will connect our LED’s to the Arduino with.</a:t>
            </a:r>
          </a:p>
          <a:p>
            <a:pPr marL="285750" indent="-285750" algn="just" fontAlgn="base">
              <a:buFont typeface="Arial" panose="020B0604020202020204" pitchFamily="34" charset="0"/>
              <a:buChar char="•"/>
            </a:pPr>
            <a:endParaRPr lang="en-US" sz="1200" dirty="0">
              <a:solidFill>
                <a:srgbClr val="666666"/>
              </a:solidFill>
              <a:latin typeface="Lato"/>
            </a:endParaRPr>
          </a:p>
          <a:p>
            <a:pPr marL="285750" indent="-285750" algn="just" fontAlgn="base">
              <a:buFont typeface="Arial" panose="020B0604020202020204" pitchFamily="34" charset="0"/>
              <a:buChar char="•"/>
            </a:pPr>
            <a:r>
              <a:rPr lang="en-US" sz="1200" dirty="0">
                <a:solidFill>
                  <a:srgbClr val="666666"/>
                </a:solidFill>
                <a:highlight>
                  <a:srgbClr val="FFFF00"/>
                </a:highlight>
                <a:latin typeface="Lato"/>
              </a:rPr>
              <a:t>I had only one LED, so connected Pin 7 (Toggle Mode), 8 (Momentary Switch On-Off) to Anode of LED. </a:t>
            </a:r>
            <a:r>
              <a:rPr lang="en-US" sz="1200" dirty="0" err="1">
                <a:solidFill>
                  <a:srgbClr val="666666"/>
                </a:solidFill>
                <a:highlight>
                  <a:srgbClr val="FFFF00"/>
                </a:highlight>
                <a:latin typeface="Lato"/>
              </a:rPr>
              <a:t>Cathod</a:t>
            </a:r>
            <a:r>
              <a:rPr lang="en-US" sz="1200" dirty="0">
                <a:solidFill>
                  <a:srgbClr val="666666"/>
                </a:solidFill>
                <a:highlight>
                  <a:srgbClr val="FFFF00"/>
                </a:highlight>
                <a:latin typeface="Lato"/>
              </a:rPr>
              <a:t> of LED connected to GND pin.</a:t>
            </a:r>
          </a:p>
          <a:p>
            <a:pPr marL="285750" indent="-285750" algn="just" fontAlgn="base">
              <a:buFont typeface="Arial" panose="020B0604020202020204" pitchFamily="34" charset="0"/>
              <a:buChar char="•"/>
            </a:pPr>
            <a:endParaRPr lang="en-US" sz="1200" dirty="0">
              <a:solidFill>
                <a:srgbClr val="666666"/>
              </a:solidFill>
              <a:highlight>
                <a:srgbClr val="FFFF00"/>
              </a:highlight>
              <a:latin typeface="Lato"/>
            </a:endParaRPr>
          </a:p>
          <a:p>
            <a:pPr marL="285750" indent="-285750" algn="just" fontAlgn="base">
              <a:buFont typeface="Arial" panose="020B0604020202020204" pitchFamily="34" charset="0"/>
              <a:buChar char="•"/>
            </a:pPr>
            <a:r>
              <a:rPr lang="en-US" sz="1200" dirty="0">
                <a:solidFill>
                  <a:srgbClr val="666666"/>
                </a:solidFill>
                <a:latin typeface="Lato"/>
              </a:rPr>
              <a:t>Next we define a variable I called “</a:t>
            </a:r>
            <a:r>
              <a:rPr lang="en-US" sz="1200" dirty="0" err="1">
                <a:solidFill>
                  <a:srgbClr val="666666"/>
                </a:solidFill>
                <a:latin typeface="Lato"/>
              </a:rPr>
              <a:t>togglestate</a:t>
            </a:r>
            <a:r>
              <a:rPr lang="en-US" sz="1200" dirty="0">
                <a:solidFill>
                  <a:srgbClr val="666666"/>
                </a:solidFill>
                <a:latin typeface="Lato"/>
              </a:rPr>
              <a:t>”, this is used to represent the last state (on or off) of the Yellow LED which you’ll recall is being used as a toggle.</a:t>
            </a:r>
          </a:p>
          <a:p>
            <a:pPr marL="285750" indent="-285750" algn="just" fontAlgn="base">
              <a:buFont typeface="Arial" panose="020B0604020202020204" pitchFamily="34" charset="0"/>
              <a:buChar char="•"/>
            </a:pPr>
            <a:endParaRPr lang="en-US" sz="1200" dirty="0">
              <a:solidFill>
                <a:srgbClr val="666666"/>
              </a:solidFill>
              <a:latin typeface="Lato"/>
            </a:endParaRPr>
          </a:p>
          <a:p>
            <a:pPr marL="285750" indent="-285750" algn="just" fontAlgn="base">
              <a:buFont typeface="Arial" panose="020B0604020202020204" pitchFamily="34" charset="0"/>
              <a:buChar char="•"/>
            </a:pPr>
            <a:r>
              <a:rPr lang="en-US" sz="1200" dirty="0">
                <a:solidFill>
                  <a:srgbClr val="666666"/>
                </a:solidFill>
                <a:latin typeface="Lato"/>
              </a:rPr>
              <a:t>We then move on to setup the Receiver and Results objects as we did in the previous sketches.</a:t>
            </a:r>
          </a:p>
          <a:p>
            <a:pPr marL="285750" indent="-285750" algn="just" fontAlgn="base">
              <a:buFont typeface="Arial" panose="020B0604020202020204" pitchFamily="34" charset="0"/>
              <a:buChar char="•"/>
            </a:pPr>
            <a:endParaRPr lang="en-US" sz="1200" dirty="0">
              <a:solidFill>
                <a:srgbClr val="666666"/>
              </a:solidFill>
              <a:latin typeface="Lato"/>
            </a:endParaRPr>
          </a:p>
          <a:p>
            <a:pPr marL="285750" indent="-285750" algn="just" fontAlgn="base">
              <a:buFont typeface="Arial" panose="020B0604020202020204" pitchFamily="34" charset="0"/>
              <a:buChar char="•"/>
            </a:pPr>
            <a:r>
              <a:rPr lang="en-US" sz="1200" dirty="0">
                <a:solidFill>
                  <a:srgbClr val="666666"/>
                </a:solidFill>
                <a:latin typeface="Lato"/>
              </a:rPr>
              <a:t>We just enable the IR Receiver and use the </a:t>
            </a:r>
            <a:r>
              <a:rPr lang="en-US" sz="1200" dirty="0">
                <a:solidFill>
                  <a:srgbClr val="666666"/>
                </a:solidFill>
                <a:latin typeface="Lato"/>
                <a:hlinkClick r:id="rId2">
                  <a:extLst>
                    <a:ext uri="{A12FA001-AC4F-418D-AE19-62706E023703}">
                      <ahyp:hlinkClr xmlns:ahyp="http://schemas.microsoft.com/office/drawing/2018/hyperlinkcolor" val="tx"/>
                    </a:ext>
                  </a:extLst>
                </a:hlinkClick>
              </a:rPr>
              <a:t>Arduino </a:t>
            </a:r>
            <a:r>
              <a:rPr lang="en-US" sz="1200" dirty="0" err="1">
                <a:solidFill>
                  <a:srgbClr val="666666"/>
                </a:solidFill>
                <a:latin typeface="Lato"/>
                <a:hlinkClick r:id="rId2">
                  <a:extLst>
                    <a:ext uri="{A12FA001-AC4F-418D-AE19-62706E023703}">
                      <ahyp:hlinkClr xmlns:ahyp="http://schemas.microsoft.com/office/drawing/2018/hyperlinkcolor" val="tx"/>
                    </a:ext>
                  </a:extLst>
                </a:hlinkClick>
              </a:rPr>
              <a:t>pinmode</a:t>
            </a:r>
            <a:r>
              <a:rPr lang="en-US" sz="1200" dirty="0">
                <a:solidFill>
                  <a:srgbClr val="666666"/>
                </a:solidFill>
                <a:latin typeface="Lato"/>
                <a:hlinkClick r:id="rId2">
                  <a:extLst>
                    <a:ext uri="{A12FA001-AC4F-418D-AE19-62706E023703}">
                      <ahyp:hlinkClr xmlns:ahyp="http://schemas.microsoft.com/office/drawing/2018/hyperlinkcolor" val="tx"/>
                    </a:ext>
                  </a:extLst>
                </a:hlinkClick>
              </a:rPr>
              <a:t> function</a:t>
            </a:r>
            <a:r>
              <a:rPr lang="en-US" sz="1200" dirty="0">
                <a:solidFill>
                  <a:srgbClr val="666666"/>
                </a:solidFill>
                <a:latin typeface="Lato"/>
              </a:rPr>
              <a:t>  to set the two LED pins as outputs.</a:t>
            </a:r>
          </a:p>
          <a:p>
            <a:pPr marL="285750" indent="-285750" algn="just" fontAlgn="base">
              <a:buFont typeface="Arial" panose="020B0604020202020204" pitchFamily="34" charset="0"/>
              <a:buChar char="•"/>
            </a:pPr>
            <a:endParaRPr lang="en-US" sz="1200" dirty="0">
              <a:solidFill>
                <a:srgbClr val="666666"/>
              </a:solidFill>
              <a:latin typeface="Lato"/>
            </a:endParaRPr>
          </a:p>
          <a:p>
            <a:pPr marL="285750" indent="-285750" algn="just" fontAlgn="base">
              <a:buFont typeface="Arial" panose="020B0604020202020204" pitchFamily="34" charset="0"/>
              <a:buChar char="•"/>
            </a:pPr>
            <a:r>
              <a:rPr lang="en-US" sz="1200" dirty="0">
                <a:solidFill>
                  <a:srgbClr val="666666"/>
                </a:solidFill>
                <a:latin typeface="Lato"/>
              </a:rPr>
              <a:t>On to the loop! Again we use an If statement to check to see we have a valid code received and then we evaluate the results with a couple of case statements.</a:t>
            </a:r>
          </a:p>
          <a:p>
            <a:pPr marL="285750" indent="-285750" algn="just" fontAlgn="base">
              <a:buFont typeface="Arial" panose="020B0604020202020204" pitchFamily="34" charset="0"/>
              <a:buChar char="•"/>
            </a:pPr>
            <a:endParaRPr lang="en-US" sz="1200" dirty="0">
              <a:solidFill>
                <a:srgbClr val="666666"/>
              </a:solidFill>
              <a:latin typeface="Lato"/>
            </a:endParaRPr>
          </a:p>
          <a:p>
            <a:pPr marL="285750" indent="-285750" algn="just" fontAlgn="base">
              <a:buFont typeface="Arial" panose="020B0604020202020204" pitchFamily="34" charset="0"/>
              <a:buChar char="•"/>
            </a:pPr>
            <a:r>
              <a:rPr lang="en-US" sz="1200" dirty="0">
                <a:solidFill>
                  <a:srgbClr val="666666"/>
                </a:solidFill>
                <a:latin typeface="Lato"/>
              </a:rPr>
              <a:t>In the first case statement we look for the code “0x52E9” which means that the Red button has been pressed. If it evaluates then we turn on the Red LED, wait two seconds and then turn it off. We then break out of the case statement.</a:t>
            </a:r>
          </a:p>
          <a:p>
            <a:pPr marL="285750" indent="-285750" algn="just" fontAlgn="base">
              <a:buFont typeface="Arial" panose="020B0604020202020204" pitchFamily="34" charset="0"/>
              <a:buChar char="•"/>
            </a:pPr>
            <a:endParaRPr lang="en-US" sz="1200" dirty="0">
              <a:solidFill>
                <a:srgbClr val="666666"/>
              </a:solidFill>
              <a:latin typeface="Lato"/>
            </a:endParaRPr>
          </a:p>
          <a:p>
            <a:pPr marL="285750" indent="-285750" algn="just" fontAlgn="base">
              <a:buFont typeface="Arial" panose="020B0604020202020204" pitchFamily="34" charset="0"/>
              <a:buChar char="•"/>
            </a:pPr>
            <a:r>
              <a:rPr lang="en-US" sz="1200" dirty="0">
                <a:solidFill>
                  <a:srgbClr val="666666"/>
                </a:solidFill>
                <a:latin typeface="Lato"/>
              </a:rPr>
              <a:t>The second case statement looks for the code “0x72E9”, meaning that the Yellow button has been pressed. In this case we want to toggle the Yellow LED so we use an If statement to evaluate the current value of “</a:t>
            </a:r>
            <a:r>
              <a:rPr lang="en-US" sz="1200" dirty="0" err="1">
                <a:solidFill>
                  <a:srgbClr val="666666"/>
                </a:solidFill>
                <a:latin typeface="Lato"/>
              </a:rPr>
              <a:t>togglestate</a:t>
            </a:r>
            <a:r>
              <a:rPr lang="en-US" sz="1200" dirty="0">
                <a:solidFill>
                  <a:srgbClr val="666666"/>
                </a:solidFill>
                <a:latin typeface="Lato"/>
              </a:rPr>
              <a:t>”. If “</a:t>
            </a:r>
            <a:r>
              <a:rPr lang="en-US" sz="1200" dirty="0" err="1">
                <a:solidFill>
                  <a:srgbClr val="666666"/>
                </a:solidFill>
                <a:latin typeface="Lato"/>
              </a:rPr>
              <a:t>togglestate</a:t>
            </a:r>
            <a:r>
              <a:rPr lang="en-US" sz="1200" dirty="0">
                <a:solidFill>
                  <a:srgbClr val="666666"/>
                </a:solidFill>
                <a:latin typeface="Lato"/>
              </a:rPr>
              <a:t>” is zero the </a:t>
            </a:r>
            <a:r>
              <a:rPr lang="en-US" sz="1200" dirty="0" err="1">
                <a:solidFill>
                  <a:srgbClr val="666666"/>
                </a:solidFill>
                <a:latin typeface="Lato"/>
              </a:rPr>
              <a:t>the</a:t>
            </a:r>
            <a:r>
              <a:rPr lang="en-US" sz="1200" dirty="0">
                <a:solidFill>
                  <a:srgbClr val="666666"/>
                </a:solidFill>
                <a:latin typeface="Lato"/>
              </a:rPr>
              <a:t> LED was off so we turn it on and then set “</a:t>
            </a:r>
            <a:r>
              <a:rPr lang="en-US" sz="1200" dirty="0" err="1">
                <a:solidFill>
                  <a:srgbClr val="666666"/>
                </a:solidFill>
                <a:latin typeface="Lato"/>
              </a:rPr>
              <a:t>togglestate</a:t>
            </a:r>
            <a:r>
              <a:rPr lang="en-US" sz="1200" dirty="0">
                <a:solidFill>
                  <a:srgbClr val="666666"/>
                </a:solidFill>
                <a:latin typeface="Lato"/>
              </a:rPr>
              <a:t>” to 1.  If the “</a:t>
            </a:r>
            <a:r>
              <a:rPr lang="en-US" sz="1200" dirty="0" err="1">
                <a:solidFill>
                  <a:srgbClr val="666666"/>
                </a:solidFill>
                <a:latin typeface="Lato"/>
              </a:rPr>
              <a:t>togglestate</a:t>
            </a:r>
            <a:r>
              <a:rPr lang="en-US" sz="1200" dirty="0">
                <a:solidFill>
                  <a:srgbClr val="666666"/>
                </a:solidFill>
                <a:latin typeface="Lato"/>
              </a:rPr>
              <a:t>” is already 1 then we turn off the yellow LED and set “</a:t>
            </a:r>
            <a:r>
              <a:rPr lang="en-US" sz="1200" dirty="0" err="1">
                <a:solidFill>
                  <a:srgbClr val="666666"/>
                </a:solidFill>
                <a:latin typeface="Lato"/>
              </a:rPr>
              <a:t>togglestate</a:t>
            </a:r>
            <a:r>
              <a:rPr lang="en-US" sz="1200" dirty="0">
                <a:solidFill>
                  <a:srgbClr val="666666"/>
                </a:solidFill>
                <a:latin typeface="Lato"/>
              </a:rPr>
              <a:t>” to zero. We then exploit the case statement and wait until another key press is detected.</a:t>
            </a:r>
          </a:p>
          <a:p>
            <a:pPr marL="285750" indent="-285750" algn="just" fontAlgn="base">
              <a:buFont typeface="Arial" panose="020B0604020202020204" pitchFamily="34" charset="0"/>
              <a:buChar char="•"/>
            </a:pPr>
            <a:endParaRPr lang="en-US" sz="1200" dirty="0">
              <a:solidFill>
                <a:srgbClr val="666666"/>
              </a:solidFill>
              <a:latin typeface="Lato"/>
            </a:endParaRPr>
          </a:p>
          <a:p>
            <a:pPr marL="285750" indent="-285750" algn="just" fontAlgn="base">
              <a:buFont typeface="Arial" panose="020B0604020202020204" pitchFamily="34" charset="0"/>
              <a:buChar char="•"/>
            </a:pPr>
            <a:r>
              <a:rPr lang="en-US" sz="1200" dirty="0">
                <a:solidFill>
                  <a:srgbClr val="666666"/>
                </a:solidFill>
                <a:latin typeface="Lato"/>
              </a:rPr>
              <a:t>In “real life” this circuit and code can have many practical applications, especially if you replace the LED’s with relays and use them to control devices. If you decide to do that be VERY CAREFUL as you’ll likely be working with AC  line voltage. Don’t experiment directly with high voltage, use all the proper wiring precautions and test everything with a multimeter before you hook up any high voltage. If you are not comfortable working with line voltage then simply don’t do it!</a:t>
            </a:r>
          </a:p>
          <a:p>
            <a:pPr marL="285750" indent="-285750" algn="just" fontAlgn="base">
              <a:buFont typeface="Arial" panose="020B0604020202020204" pitchFamily="34" charset="0"/>
              <a:buChar char="•"/>
            </a:pPr>
            <a:endParaRPr lang="en-US" sz="1200" dirty="0">
              <a:solidFill>
                <a:srgbClr val="666666"/>
              </a:solidFill>
              <a:highlight>
                <a:srgbClr val="FFFF00"/>
              </a:highlight>
              <a:latin typeface="Lato"/>
            </a:endParaRPr>
          </a:p>
        </p:txBody>
      </p:sp>
    </p:spTree>
    <p:extLst>
      <p:ext uri="{BB962C8B-B14F-4D97-AF65-F5344CB8AC3E}">
        <p14:creationId xmlns:p14="http://schemas.microsoft.com/office/powerpoint/2010/main" val="41998578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Serial OUTPUT</a:t>
            </a:r>
          </a:p>
        </p:txBody>
      </p:sp>
      <p:pic>
        <p:nvPicPr>
          <p:cNvPr id="5" name="Picture 4">
            <a:extLst>
              <a:ext uri="{FF2B5EF4-FFF2-40B4-BE49-F238E27FC236}">
                <a16:creationId xmlns:a16="http://schemas.microsoft.com/office/drawing/2014/main" id="{F71AD740-91D7-4EE2-B9BD-D2080845FC81}"/>
              </a:ext>
            </a:extLst>
          </p:cNvPr>
          <p:cNvPicPr>
            <a:picLocks noChangeAspect="1"/>
          </p:cNvPicPr>
          <p:nvPr/>
        </p:nvPicPr>
        <p:blipFill>
          <a:blip r:embed="rId2"/>
          <a:stretch>
            <a:fillRect/>
          </a:stretch>
        </p:blipFill>
        <p:spPr>
          <a:xfrm>
            <a:off x="254463" y="1355213"/>
            <a:ext cx="7211657" cy="5408743"/>
          </a:xfrm>
          <a:prstGeom prst="rect">
            <a:avLst/>
          </a:prstGeom>
        </p:spPr>
      </p:pic>
    </p:spTree>
    <p:extLst>
      <p:ext uri="{BB962C8B-B14F-4D97-AF65-F5344CB8AC3E}">
        <p14:creationId xmlns:p14="http://schemas.microsoft.com/office/powerpoint/2010/main" val="2743362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D87F3-C710-443D-B8FF-A7A701120DA1}"/>
              </a:ext>
            </a:extLst>
          </p:cNvPr>
          <p:cNvSpPr>
            <a:spLocks noGrp="1"/>
          </p:cNvSpPr>
          <p:nvPr>
            <p:ph type="ctrTitle"/>
          </p:nvPr>
        </p:nvSpPr>
        <p:spPr/>
        <p:txBody>
          <a:bodyPr/>
          <a:lstStyle/>
          <a:p>
            <a:r>
              <a:rPr lang="en-US" dirty="0" err="1"/>
              <a:t>Youtube</a:t>
            </a:r>
            <a:r>
              <a:rPr lang="en-US" dirty="0"/>
              <a:t> video</a:t>
            </a:r>
          </a:p>
        </p:txBody>
      </p:sp>
      <p:sp>
        <p:nvSpPr>
          <p:cNvPr id="5" name="Subtitle 4">
            <a:extLst>
              <a:ext uri="{FF2B5EF4-FFF2-40B4-BE49-F238E27FC236}">
                <a16:creationId xmlns:a16="http://schemas.microsoft.com/office/drawing/2014/main" id="{F0F0DF8F-5723-4E8E-A21F-8510109A8CA7}"/>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616027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91FB8-3F51-4BE9-AECA-1EB2BF476BAA}"/>
              </a:ext>
            </a:extLst>
          </p:cNvPr>
          <p:cNvSpPr>
            <a:spLocks noGrp="1"/>
          </p:cNvSpPr>
          <p:nvPr>
            <p:ph type="title"/>
          </p:nvPr>
        </p:nvSpPr>
        <p:spPr/>
        <p:txBody>
          <a:bodyPr/>
          <a:lstStyle/>
          <a:p>
            <a:r>
              <a:rPr lang="en-US" dirty="0" err="1"/>
              <a:t>YouTUBE</a:t>
            </a:r>
            <a:r>
              <a:rPr lang="en-US" dirty="0"/>
              <a:t> video - </a:t>
            </a:r>
            <a:br>
              <a:rPr lang="en-US" dirty="0"/>
            </a:br>
            <a:r>
              <a:rPr lang="en-US" dirty="0"/>
              <a:t>Repurposing Remote Controls</a:t>
            </a:r>
          </a:p>
        </p:txBody>
      </p:sp>
      <p:sp>
        <p:nvSpPr>
          <p:cNvPr id="3" name="Rectangle 2">
            <a:extLst>
              <a:ext uri="{FF2B5EF4-FFF2-40B4-BE49-F238E27FC236}">
                <a16:creationId xmlns:a16="http://schemas.microsoft.com/office/drawing/2014/main" id="{55EC80FF-08ED-4307-8D15-C85645499FD4}"/>
              </a:ext>
            </a:extLst>
          </p:cNvPr>
          <p:cNvSpPr/>
          <p:nvPr/>
        </p:nvSpPr>
        <p:spPr>
          <a:xfrm>
            <a:off x="3847593" y="3608319"/>
            <a:ext cx="3565262" cy="646331"/>
          </a:xfrm>
          <a:prstGeom prst="rect">
            <a:avLst/>
          </a:prstGeom>
        </p:spPr>
        <p:txBody>
          <a:bodyPr wrap="square">
            <a:spAutoFit/>
          </a:bodyPr>
          <a:lstStyle/>
          <a:p>
            <a:r>
              <a:rPr lang="en-US" dirty="0">
                <a:hlinkClick r:id="rId2"/>
              </a:rPr>
              <a:t>https://youtu.be/TBS6pwky2B8</a:t>
            </a:r>
            <a:endParaRPr lang="en-US" dirty="0"/>
          </a:p>
          <a:p>
            <a:endParaRPr lang="en-US" dirty="0"/>
          </a:p>
        </p:txBody>
      </p:sp>
      <p:pic>
        <p:nvPicPr>
          <p:cNvPr id="2050" name="Picture 2" descr="Image result for youtube channel logo">
            <a:extLst>
              <a:ext uri="{FF2B5EF4-FFF2-40B4-BE49-F238E27FC236}">
                <a16:creationId xmlns:a16="http://schemas.microsoft.com/office/drawing/2014/main" id="{692AD1FD-9775-4AFD-818C-FFDB53874D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0803" y="2630037"/>
            <a:ext cx="2906790" cy="237584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EDF2CD83-1CA3-4951-B959-991D9D754C00}"/>
              </a:ext>
            </a:extLst>
          </p:cNvPr>
          <p:cNvPicPr>
            <a:picLocks noChangeAspect="1"/>
          </p:cNvPicPr>
          <p:nvPr/>
        </p:nvPicPr>
        <p:blipFill>
          <a:blip r:embed="rId4"/>
          <a:stretch>
            <a:fillRect/>
          </a:stretch>
        </p:blipFill>
        <p:spPr>
          <a:xfrm>
            <a:off x="4000500" y="2549908"/>
            <a:ext cx="3200400" cy="971550"/>
          </a:xfrm>
          <a:prstGeom prst="rect">
            <a:avLst/>
          </a:prstGeom>
        </p:spPr>
      </p:pic>
    </p:spTree>
    <p:extLst>
      <p:ext uri="{BB962C8B-B14F-4D97-AF65-F5344CB8AC3E}">
        <p14:creationId xmlns:p14="http://schemas.microsoft.com/office/powerpoint/2010/main" val="12114676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0" name="Picture 9">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2" name="Rectangle 11">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96B42ADA-6770-402C-9F0B-A3C5159885CA}"/>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a:r>
              <a:rPr lang="en-US" sz="5400" kern="1200" cap="all" baseline="0">
                <a:solidFill>
                  <a:schemeClr val="tx1"/>
                </a:solidFill>
                <a:latin typeface="+mj-lt"/>
                <a:ea typeface="+mj-ea"/>
                <a:cs typeface="+mj-cs"/>
              </a:rPr>
              <a:t>Actual pics</a:t>
            </a:r>
          </a:p>
        </p:txBody>
      </p:sp>
      <p:sp>
        <p:nvSpPr>
          <p:cNvPr id="3" name="Text Placeholder 2">
            <a:extLst>
              <a:ext uri="{FF2B5EF4-FFF2-40B4-BE49-F238E27FC236}">
                <a16:creationId xmlns:a16="http://schemas.microsoft.com/office/drawing/2014/main" id="{7E190661-DF07-4EB1-A81D-F3689A42EC3D}"/>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16" name="Straight Connector 15">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5502485"/>
      </p:ext>
    </p:extLst>
  </p:cSld>
  <p:clrMapOvr>
    <a:overrideClrMapping bg1="dk1" tx1="lt1" bg2="dk2" tx2="lt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42ADA-6770-402C-9F0B-A3C5159885CA}"/>
              </a:ext>
            </a:extLst>
          </p:cNvPr>
          <p:cNvSpPr>
            <a:spLocks noGrp="1"/>
          </p:cNvSpPr>
          <p:nvPr>
            <p:ph type="title"/>
          </p:nvPr>
        </p:nvSpPr>
        <p:spPr/>
        <p:txBody>
          <a:bodyPr/>
          <a:lstStyle/>
          <a:p>
            <a:r>
              <a:rPr lang="en-US" dirty="0"/>
              <a:t>Actual pics</a:t>
            </a:r>
          </a:p>
        </p:txBody>
      </p:sp>
      <p:pic>
        <p:nvPicPr>
          <p:cNvPr id="4" name="Picture 3">
            <a:extLst>
              <a:ext uri="{FF2B5EF4-FFF2-40B4-BE49-F238E27FC236}">
                <a16:creationId xmlns:a16="http://schemas.microsoft.com/office/drawing/2014/main" id="{EC9F2527-64CA-4042-862C-A6745332771F}"/>
              </a:ext>
            </a:extLst>
          </p:cNvPr>
          <p:cNvPicPr>
            <a:picLocks noChangeAspect="1"/>
          </p:cNvPicPr>
          <p:nvPr/>
        </p:nvPicPr>
        <p:blipFill>
          <a:blip r:embed="rId2"/>
          <a:stretch>
            <a:fillRect/>
          </a:stretch>
        </p:blipFill>
        <p:spPr>
          <a:xfrm>
            <a:off x="541628" y="1452608"/>
            <a:ext cx="7057658" cy="5293244"/>
          </a:xfrm>
          <a:prstGeom prst="rect">
            <a:avLst/>
          </a:prstGeom>
        </p:spPr>
      </p:pic>
    </p:spTree>
    <p:extLst>
      <p:ext uri="{BB962C8B-B14F-4D97-AF65-F5344CB8AC3E}">
        <p14:creationId xmlns:p14="http://schemas.microsoft.com/office/powerpoint/2010/main" val="25686187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0" name="Picture 9">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2" name="Rectangle 11">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fontAlgn="base"/>
            <a:r>
              <a:rPr lang="en-US" sz="5400" kern="1200" cap="all" baseline="0">
                <a:solidFill>
                  <a:schemeClr val="tx1"/>
                </a:solidFill>
                <a:latin typeface="+mj-lt"/>
                <a:ea typeface="+mj-ea"/>
                <a:cs typeface="+mj-cs"/>
              </a:rPr>
              <a:t>EMULATING Remote Controls</a:t>
            </a:r>
          </a:p>
        </p:txBody>
      </p:sp>
      <p:sp>
        <p:nvSpPr>
          <p:cNvPr id="3" name="Text Placeholder 2">
            <a:extLst>
              <a:ext uri="{FF2B5EF4-FFF2-40B4-BE49-F238E27FC236}">
                <a16:creationId xmlns:a16="http://schemas.microsoft.com/office/drawing/2014/main" id="{DF72E02E-6397-4B85-8E96-AE073D805887}"/>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16" name="Straight Connector 15">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7510617"/>
      </p:ext>
    </p:extLst>
  </p:cSld>
  <p:clrMapOvr>
    <a:overrideClrMapping bg1="dk1" tx1="lt1" bg2="dk2" tx2="lt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a:bodyPr>
          <a:lstStyle/>
          <a:p>
            <a:pPr fontAlgn="base"/>
            <a:r>
              <a:rPr lang="en-US" dirty="0"/>
              <a:t>EMULATING Remote Controls</a:t>
            </a:r>
          </a:p>
        </p:txBody>
      </p:sp>
      <p:sp>
        <p:nvSpPr>
          <p:cNvPr id="5" name="Rectangle 4">
            <a:extLst>
              <a:ext uri="{FF2B5EF4-FFF2-40B4-BE49-F238E27FC236}">
                <a16:creationId xmlns:a16="http://schemas.microsoft.com/office/drawing/2014/main" id="{9FC402D0-2828-4F60-B937-FF617595F29A}"/>
              </a:ext>
            </a:extLst>
          </p:cNvPr>
          <p:cNvSpPr/>
          <p:nvPr/>
        </p:nvSpPr>
        <p:spPr>
          <a:xfrm>
            <a:off x="340310" y="1951672"/>
            <a:ext cx="11165890" cy="2893100"/>
          </a:xfrm>
          <a:prstGeom prst="rect">
            <a:avLst/>
          </a:prstGeom>
        </p:spPr>
        <p:txBody>
          <a:bodyPr wrap="square">
            <a:spAutoFit/>
          </a:bodyPr>
          <a:lstStyle/>
          <a:p>
            <a:pPr marL="285750" indent="-285750" algn="just" fontAlgn="base">
              <a:buFont typeface="Arial" panose="020B0604020202020204" pitchFamily="34" charset="0"/>
              <a:buChar char="•"/>
            </a:pPr>
            <a:r>
              <a:rPr lang="en-US" sz="1400" dirty="0">
                <a:solidFill>
                  <a:srgbClr val="666666"/>
                </a:solidFill>
                <a:latin typeface="Lato"/>
              </a:rPr>
              <a:t>So far we have been experimenting with receiving and decoding remote control signals. Now let’s move on to transmitting them.</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The wonderful IR Remote library also has facilities to transmit IR codes using an IR LED.  An IR LED is used pretty well in the same way as a visible light LED except of course it transmits light in the infrared band so you can’t directly see it. Remember that you can use the camera in your phone or tablet if you need to “see” the IR light.</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In this experiment I’ll use an IR LED with an Arduino and a push button to turn on (and off) my television.  While this is a simple application you could extend it to control several different devices with the push of a button. </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You could also design a custom or simplified remote control to make it easier to control all of the home entertainment equipment you have piled up in your living room or bedroom.</a:t>
            </a: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endParaRPr lang="en-US" sz="1400" dirty="0">
              <a:solidFill>
                <a:srgbClr val="666666"/>
              </a:solidFill>
              <a:latin typeface="Lato"/>
            </a:endParaRPr>
          </a:p>
        </p:txBody>
      </p:sp>
    </p:spTree>
    <p:extLst>
      <p:ext uri="{BB962C8B-B14F-4D97-AF65-F5344CB8AC3E}">
        <p14:creationId xmlns:p14="http://schemas.microsoft.com/office/powerpoint/2010/main" val="8717268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a:bodyPr>
          <a:lstStyle/>
          <a:p>
            <a:pPr fontAlgn="base"/>
            <a:r>
              <a:rPr lang="en-US" dirty="0"/>
              <a:t>Manufacturers Codes and Bits</a:t>
            </a:r>
          </a:p>
        </p:txBody>
      </p:sp>
      <p:sp>
        <p:nvSpPr>
          <p:cNvPr id="5" name="Rectangle 4">
            <a:extLst>
              <a:ext uri="{FF2B5EF4-FFF2-40B4-BE49-F238E27FC236}">
                <a16:creationId xmlns:a16="http://schemas.microsoft.com/office/drawing/2014/main" id="{9FC402D0-2828-4F60-B937-FF617595F29A}"/>
              </a:ext>
            </a:extLst>
          </p:cNvPr>
          <p:cNvSpPr/>
          <p:nvPr/>
        </p:nvSpPr>
        <p:spPr>
          <a:xfrm>
            <a:off x="340310" y="1951672"/>
            <a:ext cx="11165890" cy="2462213"/>
          </a:xfrm>
          <a:prstGeom prst="rect">
            <a:avLst/>
          </a:prstGeom>
        </p:spPr>
        <p:txBody>
          <a:bodyPr wrap="square">
            <a:spAutoFit/>
          </a:bodyPr>
          <a:lstStyle/>
          <a:p>
            <a:pPr marL="285750" indent="-285750" algn="just" fontAlgn="base">
              <a:buFont typeface="Arial" panose="020B0604020202020204" pitchFamily="34" charset="0"/>
              <a:buChar char="•"/>
            </a:pPr>
            <a:r>
              <a:rPr lang="en-US" sz="1400" dirty="0">
                <a:solidFill>
                  <a:srgbClr val="666666"/>
                </a:solidFill>
                <a:latin typeface="Lato"/>
              </a:rPr>
              <a:t>Before we begin we’ll need to use the second experiment to determine both the HEX code and Manufacturers code for the device(s) we want to control. </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Once we do that we will need another bit of information – the number of bits to send with each code.  </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This differs between manufacturers and, as it turns out, isn’t the easiest information to obtain.</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I’ve summarized a few of the more popular codes here in a chart, along with links to get more details</a:t>
            </a: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endParaRPr lang="en-US" sz="1400" dirty="0">
              <a:solidFill>
                <a:srgbClr val="666666"/>
              </a:solidFill>
              <a:latin typeface="Lato"/>
            </a:endParaRPr>
          </a:p>
        </p:txBody>
      </p:sp>
      <p:pic>
        <p:nvPicPr>
          <p:cNvPr id="3" name="Picture 2">
            <a:extLst>
              <a:ext uri="{FF2B5EF4-FFF2-40B4-BE49-F238E27FC236}">
                <a16:creationId xmlns:a16="http://schemas.microsoft.com/office/drawing/2014/main" id="{4D2A8EAE-AEDA-4661-ADFE-EF0471D4F49F}"/>
              </a:ext>
            </a:extLst>
          </p:cNvPr>
          <p:cNvPicPr>
            <a:picLocks noChangeAspect="1"/>
          </p:cNvPicPr>
          <p:nvPr/>
        </p:nvPicPr>
        <p:blipFill>
          <a:blip r:embed="rId2"/>
          <a:stretch>
            <a:fillRect/>
          </a:stretch>
        </p:blipFill>
        <p:spPr>
          <a:xfrm>
            <a:off x="5756705" y="3984171"/>
            <a:ext cx="6337581" cy="2669721"/>
          </a:xfrm>
          <a:prstGeom prst="rect">
            <a:avLst/>
          </a:prstGeom>
        </p:spPr>
      </p:pic>
      <p:sp>
        <p:nvSpPr>
          <p:cNvPr id="4" name="Rectangle 3">
            <a:extLst>
              <a:ext uri="{FF2B5EF4-FFF2-40B4-BE49-F238E27FC236}">
                <a16:creationId xmlns:a16="http://schemas.microsoft.com/office/drawing/2014/main" id="{ADA73721-8408-448D-836D-3F646E0D13C4}"/>
              </a:ext>
            </a:extLst>
          </p:cNvPr>
          <p:cNvSpPr/>
          <p:nvPr/>
        </p:nvSpPr>
        <p:spPr>
          <a:xfrm>
            <a:off x="340310" y="3906577"/>
            <a:ext cx="5305888" cy="1169551"/>
          </a:xfrm>
          <a:prstGeom prst="rect">
            <a:avLst/>
          </a:prstGeom>
        </p:spPr>
        <p:txBody>
          <a:bodyPr wrap="square">
            <a:spAutoFit/>
          </a:bodyPr>
          <a:lstStyle/>
          <a:p>
            <a:pPr marL="285750" indent="-285750" algn="just" fontAlgn="base">
              <a:buFont typeface="Arial" panose="020B0604020202020204" pitchFamily="34" charset="0"/>
              <a:buChar char="•"/>
            </a:pPr>
            <a:r>
              <a:rPr lang="en-US" sz="1400" dirty="0">
                <a:solidFill>
                  <a:srgbClr val="666666"/>
                </a:solidFill>
                <a:latin typeface="Lato"/>
              </a:rPr>
              <a:t>Additionally the Sony and RC6 codes are sent three times for each button press while most of the others are only sent once. Assuming you can find the information for the button(s) you need to emulate we can move on to building our circuit and coding for it.</a:t>
            </a:r>
          </a:p>
        </p:txBody>
      </p:sp>
      <p:sp>
        <p:nvSpPr>
          <p:cNvPr id="6" name="Rectangle 5">
            <a:extLst>
              <a:ext uri="{FF2B5EF4-FFF2-40B4-BE49-F238E27FC236}">
                <a16:creationId xmlns:a16="http://schemas.microsoft.com/office/drawing/2014/main" id="{FB0E8B5A-0533-461E-8229-24DD3D7A2CD7}"/>
              </a:ext>
            </a:extLst>
          </p:cNvPr>
          <p:cNvSpPr/>
          <p:nvPr/>
        </p:nvSpPr>
        <p:spPr>
          <a:xfrm>
            <a:off x="594802" y="5351997"/>
            <a:ext cx="3907301" cy="261610"/>
          </a:xfrm>
          <a:prstGeom prst="rect">
            <a:avLst/>
          </a:prstGeom>
        </p:spPr>
        <p:txBody>
          <a:bodyPr wrap="square">
            <a:spAutoFit/>
          </a:bodyPr>
          <a:lstStyle/>
          <a:p>
            <a:r>
              <a:rPr lang="en-US" sz="1100" dirty="0">
                <a:hlinkClick r:id="rId3"/>
              </a:rPr>
              <a:t>https://www.sbprojects.net/knowledge/ir/nec.php</a:t>
            </a:r>
            <a:endParaRPr lang="en-US" sz="1100" dirty="0"/>
          </a:p>
        </p:txBody>
      </p:sp>
      <p:sp>
        <p:nvSpPr>
          <p:cNvPr id="7" name="Rectangle 6">
            <a:extLst>
              <a:ext uri="{FF2B5EF4-FFF2-40B4-BE49-F238E27FC236}">
                <a16:creationId xmlns:a16="http://schemas.microsoft.com/office/drawing/2014/main" id="{5600E5CC-C98B-4FC3-AD0C-6B498FFFD885}"/>
              </a:ext>
            </a:extLst>
          </p:cNvPr>
          <p:cNvSpPr/>
          <p:nvPr/>
        </p:nvSpPr>
        <p:spPr>
          <a:xfrm>
            <a:off x="594802" y="5613607"/>
            <a:ext cx="5763116" cy="369332"/>
          </a:xfrm>
          <a:prstGeom prst="rect">
            <a:avLst/>
          </a:prstGeom>
        </p:spPr>
        <p:txBody>
          <a:bodyPr wrap="square">
            <a:spAutoFit/>
          </a:bodyPr>
          <a:lstStyle/>
          <a:p>
            <a:r>
              <a:rPr lang="en-US" sz="1100" dirty="0">
                <a:hlinkClick r:id="rId4"/>
              </a:rPr>
              <a:t>https://www.sbprojects.net/knowledge/ir/sirc.php</a:t>
            </a:r>
            <a:endParaRPr lang="en-US" sz="1100" dirty="0"/>
          </a:p>
        </p:txBody>
      </p:sp>
      <p:sp>
        <p:nvSpPr>
          <p:cNvPr id="8" name="Rectangle 7">
            <a:extLst>
              <a:ext uri="{FF2B5EF4-FFF2-40B4-BE49-F238E27FC236}">
                <a16:creationId xmlns:a16="http://schemas.microsoft.com/office/drawing/2014/main" id="{37BE16C9-1BE3-42F4-A038-BA5739BC7626}"/>
              </a:ext>
            </a:extLst>
          </p:cNvPr>
          <p:cNvSpPr/>
          <p:nvPr/>
        </p:nvSpPr>
        <p:spPr>
          <a:xfrm>
            <a:off x="593449" y="5860393"/>
            <a:ext cx="3579826" cy="261610"/>
          </a:xfrm>
          <a:prstGeom prst="rect">
            <a:avLst/>
          </a:prstGeom>
        </p:spPr>
        <p:txBody>
          <a:bodyPr wrap="square">
            <a:spAutoFit/>
          </a:bodyPr>
          <a:lstStyle/>
          <a:p>
            <a:r>
              <a:rPr lang="en-US" sz="1100" dirty="0">
                <a:hlinkClick r:id="rId5"/>
              </a:rPr>
              <a:t>https://www.sbprojects.net/knowledge/ir/rc5.php</a:t>
            </a:r>
            <a:endParaRPr lang="en-US" sz="1100" dirty="0"/>
          </a:p>
        </p:txBody>
      </p:sp>
      <p:sp>
        <p:nvSpPr>
          <p:cNvPr id="9" name="Rectangle 8">
            <a:extLst>
              <a:ext uri="{FF2B5EF4-FFF2-40B4-BE49-F238E27FC236}">
                <a16:creationId xmlns:a16="http://schemas.microsoft.com/office/drawing/2014/main" id="{E515506D-47DB-4873-AB4C-5035DB7A8F7F}"/>
              </a:ext>
            </a:extLst>
          </p:cNvPr>
          <p:cNvSpPr/>
          <p:nvPr/>
        </p:nvSpPr>
        <p:spPr>
          <a:xfrm>
            <a:off x="593449" y="6136827"/>
            <a:ext cx="3579826" cy="261610"/>
          </a:xfrm>
          <a:prstGeom prst="rect">
            <a:avLst/>
          </a:prstGeom>
        </p:spPr>
        <p:txBody>
          <a:bodyPr wrap="square">
            <a:spAutoFit/>
          </a:bodyPr>
          <a:lstStyle/>
          <a:p>
            <a:r>
              <a:rPr lang="en-US" sz="1100" dirty="0">
                <a:hlinkClick r:id="rId6"/>
              </a:rPr>
              <a:t>https://www.sbprojects.net/knowledge/ir/rc6.php</a:t>
            </a:r>
            <a:endParaRPr lang="en-US" sz="1100" dirty="0"/>
          </a:p>
        </p:txBody>
      </p:sp>
    </p:spTree>
    <p:extLst>
      <p:ext uri="{BB962C8B-B14F-4D97-AF65-F5344CB8AC3E}">
        <p14:creationId xmlns:p14="http://schemas.microsoft.com/office/powerpoint/2010/main" val="4207596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8EC7-C459-41F7-A94A-915437F09FF9}"/>
              </a:ext>
            </a:extLst>
          </p:cNvPr>
          <p:cNvSpPr>
            <a:spLocks noGrp="1"/>
          </p:cNvSpPr>
          <p:nvPr>
            <p:ph type="title"/>
          </p:nvPr>
        </p:nvSpPr>
        <p:spPr/>
        <p:txBody>
          <a:bodyPr>
            <a:normAutofit/>
          </a:bodyPr>
          <a:lstStyle/>
          <a:p>
            <a:pPr fontAlgn="base"/>
            <a:r>
              <a:rPr lang="en-US" dirty="0"/>
              <a:t>Preventing Interference</a:t>
            </a:r>
          </a:p>
        </p:txBody>
      </p:sp>
      <p:sp>
        <p:nvSpPr>
          <p:cNvPr id="3" name="Content Placeholder 2">
            <a:extLst>
              <a:ext uri="{FF2B5EF4-FFF2-40B4-BE49-F238E27FC236}">
                <a16:creationId xmlns:a16="http://schemas.microsoft.com/office/drawing/2014/main" id="{317548A5-5E6F-4644-BF1D-9B423C401B1B}"/>
              </a:ext>
            </a:extLst>
          </p:cNvPr>
          <p:cNvSpPr>
            <a:spLocks noGrp="1"/>
          </p:cNvSpPr>
          <p:nvPr>
            <p:ph idx="1"/>
          </p:nvPr>
        </p:nvSpPr>
        <p:spPr>
          <a:xfrm>
            <a:off x="685800" y="2194560"/>
            <a:ext cx="10820400" cy="4534714"/>
          </a:xfrm>
        </p:spPr>
        <p:txBody>
          <a:bodyPr>
            <a:normAutofit/>
          </a:bodyPr>
          <a:lstStyle/>
          <a:p>
            <a:r>
              <a:rPr lang="en-US" sz="1500" dirty="0">
                <a:solidFill>
                  <a:srgbClr val="666666"/>
                </a:solidFill>
                <a:latin typeface="Lato"/>
              </a:rPr>
              <a:t>Sunlight and the interior lighting in your home have infrared components along with their visible components, and this abundance if infrared light can make it difficult for IR remotes to function as it interferes with them. To resolve this problem IR remotes don’t just pulse their LED’s on and off, instead they modulate them in the same fashion as analog radio modulates a carrier wave to send a signal.</a:t>
            </a:r>
          </a:p>
          <a:p>
            <a:endParaRPr lang="en-US" sz="1500" dirty="0">
              <a:solidFill>
                <a:srgbClr val="666666"/>
              </a:solidFill>
              <a:latin typeface="Lato"/>
            </a:endParaRPr>
          </a:p>
          <a:p>
            <a:r>
              <a:rPr lang="en-US" sz="1500" dirty="0">
                <a:solidFill>
                  <a:srgbClr val="666666"/>
                </a:solidFill>
                <a:latin typeface="Lato"/>
              </a:rPr>
              <a:t>Most IR remotes use a </a:t>
            </a:r>
            <a:r>
              <a:rPr lang="en-US" sz="1500" dirty="0">
                <a:solidFill>
                  <a:srgbClr val="666666"/>
                </a:solidFill>
                <a:highlight>
                  <a:srgbClr val="FFFF00"/>
                </a:highlight>
                <a:latin typeface="Lato"/>
              </a:rPr>
              <a:t>modulation frequency of 38 kHz </a:t>
            </a:r>
            <a:r>
              <a:rPr lang="en-US" sz="1500" dirty="0">
                <a:solidFill>
                  <a:srgbClr val="666666"/>
                </a:solidFill>
                <a:latin typeface="Lato"/>
              </a:rPr>
              <a:t>although a few use different frequencies. The IR receivers are designed to look for this modulated infrared light and to ignore the rest, effectively filtering out the sea of infrared ambience flooding the room.</a:t>
            </a:r>
          </a:p>
          <a:p>
            <a:endParaRPr lang="en-US" sz="1500" dirty="0">
              <a:solidFill>
                <a:srgbClr val="666666"/>
              </a:solidFill>
              <a:latin typeface="Lato"/>
            </a:endParaRPr>
          </a:p>
          <a:p>
            <a:r>
              <a:rPr lang="en-US" sz="1500" dirty="0">
                <a:solidFill>
                  <a:srgbClr val="666666"/>
                </a:solidFill>
                <a:latin typeface="Lato"/>
              </a:rPr>
              <a:t>Infrared light covers a broad range of the spectrum, from 700 Nm to 1 mm. Most IR LED’s used in remote controls operate at 850 Nm to 940 Nm range so most receivers are tuned to receive light within this range. This is another way that they prevent interference from sunlight and other infrared sources.</a:t>
            </a:r>
          </a:p>
          <a:p>
            <a:pPr marL="0" indent="0">
              <a:buNone/>
            </a:pPr>
            <a:endParaRPr lang="en-US" dirty="0"/>
          </a:p>
        </p:txBody>
      </p:sp>
      <p:sp>
        <p:nvSpPr>
          <p:cNvPr id="5" name="Rectangle 4">
            <a:extLst>
              <a:ext uri="{FF2B5EF4-FFF2-40B4-BE49-F238E27FC236}">
                <a16:creationId xmlns:a16="http://schemas.microsoft.com/office/drawing/2014/main" id="{385C85D1-49E3-4EA9-8920-024A2D71001F}"/>
              </a:ext>
            </a:extLst>
          </p:cNvPr>
          <p:cNvSpPr/>
          <p:nvPr/>
        </p:nvSpPr>
        <p:spPr>
          <a:xfrm>
            <a:off x="543791" y="1852229"/>
            <a:ext cx="11395364" cy="523220"/>
          </a:xfrm>
          <a:prstGeom prst="rect">
            <a:avLst/>
          </a:prstGeom>
        </p:spPr>
        <p:txBody>
          <a:bodyPr wrap="square">
            <a:spAutoFit/>
          </a:bodyPr>
          <a:lstStyle/>
          <a:p>
            <a:pPr marL="285750" indent="-285750">
              <a:buFont typeface="Arial" panose="020B0604020202020204" pitchFamily="34" charset="0"/>
              <a:buChar char="•"/>
            </a:pPr>
            <a:endParaRPr lang="en-US" sz="1400" dirty="0">
              <a:solidFill>
                <a:srgbClr val="666666"/>
              </a:solidFill>
              <a:latin typeface="Lato"/>
            </a:endParaRPr>
          </a:p>
          <a:p>
            <a:pPr marL="285750"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27541242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a:bodyPr>
          <a:lstStyle/>
          <a:p>
            <a:pPr fontAlgn="base"/>
            <a:r>
              <a:rPr lang="en-US"/>
              <a:t>Sample remotes</a:t>
            </a:r>
            <a:endParaRPr lang="en-US" dirty="0"/>
          </a:p>
        </p:txBody>
      </p:sp>
      <p:pic>
        <p:nvPicPr>
          <p:cNvPr id="11" name="Picture 10">
            <a:extLst>
              <a:ext uri="{FF2B5EF4-FFF2-40B4-BE49-F238E27FC236}">
                <a16:creationId xmlns:a16="http://schemas.microsoft.com/office/drawing/2014/main" id="{A18F99AE-E1B9-4FD8-B56D-7138D14CAB8C}"/>
              </a:ext>
            </a:extLst>
          </p:cNvPr>
          <p:cNvPicPr>
            <a:picLocks noChangeAspect="1"/>
          </p:cNvPicPr>
          <p:nvPr/>
        </p:nvPicPr>
        <p:blipFill>
          <a:blip r:embed="rId2"/>
          <a:stretch>
            <a:fillRect/>
          </a:stretch>
        </p:blipFill>
        <p:spPr>
          <a:xfrm>
            <a:off x="2696355" y="1828799"/>
            <a:ext cx="6586474" cy="4939856"/>
          </a:xfrm>
          <a:prstGeom prst="rect">
            <a:avLst/>
          </a:prstGeom>
        </p:spPr>
      </p:pic>
    </p:spTree>
    <p:extLst>
      <p:ext uri="{BB962C8B-B14F-4D97-AF65-F5344CB8AC3E}">
        <p14:creationId xmlns:p14="http://schemas.microsoft.com/office/powerpoint/2010/main" val="3359358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a:bodyPr>
          <a:lstStyle/>
          <a:p>
            <a:pPr fontAlgn="base"/>
            <a:r>
              <a:rPr lang="en-US" dirty="0"/>
              <a:t>Arduino Remote Emulator</a:t>
            </a:r>
          </a:p>
        </p:txBody>
      </p:sp>
      <p:sp>
        <p:nvSpPr>
          <p:cNvPr id="5" name="Rectangle 4">
            <a:extLst>
              <a:ext uri="{FF2B5EF4-FFF2-40B4-BE49-F238E27FC236}">
                <a16:creationId xmlns:a16="http://schemas.microsoft.com/office/drawing/2014/main" id="{9FC402D0-2828-4F60-B937-FF617595F29A}"/>
              </a:ext>
            </a:extLst>
          </p:cNvPr>
          <p:cNvSpPr/>
          <p:nvPr/>
        </p:nvSpPr>
        <p:spPr>
          <a:xfrm>
            <a:off x="340310" y="1951672"/>
            <a:ext cx="11165890" cy="2246769"/>
          </a:xfrm>
          <a:prstGeom prst="rect">
            <a:avLst/>
          </a:prstGeom>
        </p:spPr>
        <p:txBody>
          <a:bodyPr wrap="square">
            <a:spAutoFit/>
          </a:bodyPr>
          <a:lstStyle/>
          <a:p>
            <a:pPr marL="285750" indent="-285750" algn="just" fontAlgn="base">
              <a:buFont typeface="Arial" panose="020B0604020202020204" pitchFamily="34" charset="0"/>
              <a:buChar char="•"/>
            </a:pPr>
            <a:r>
              <a:rPr lang="en-US" sz="1400" dirty="0">
                <a:solidFill>
                  <a:srgbClr val="666666"/>
                </a:solidFill>
                <a:latin typeface="Lato"/>
              </a:rPr>
              <a:t>In my simple experiment I’m going to emulate the Power button for the same SONY TV remote control I used earlier. I have determined that this button sends a code of “</a:t>
            </a:r>
            <a:r>
              <a:rPr lang="en-US" sz="1400" dirty="0"/>
              <a:t>0x52E9</a:t>
            </a:r>
            <a:r>
              <a:rPr lang="en-US" sz="1400" dirty="0">
                <a:solidFill>
                  <a:srgbClr val="666666"/>
                </a:solidFill>
                <a:latin typeface="Lato"/>
              </a:rPr>
              <a:t>” and uses an SONY code that has a 12 / 20 bit bitstream.</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One idiosyncrasy of the IR Remote library is that in order to send IR codes your IR LED needs to be on Pin 3 of the Arduino. Unlike the other demos this is cast in stone and can’t be changed, </a:t>
            </a:r>
            <a:r>
              <a:rPr lang="en-US" sz="1400" dirty="0">
                <a:solidFill>
                  <a:srgbClr val="666666"/>
                </a:solidFill>
                <a:highlight>
                  <a:srgbClr val="FFFF00"/>
                </a:highlight>
                <a:latin typeface="Lato"/>
              </a:rPr>
              <a:t>this is because Pin 3 is associated with an internal timer </a:t>
            </a:r>
            <a:r>
              <a:rPr lang="en-US" sz="1400" dirty="0">
                <a:solidFill>
                  <a:srgbClr val="666666"/>
                </a:solidFill>
                <a:latin typeface="Lato"/>
              </a:rPr>
              <a:t>within the Arduino which the library uses to transmit codes.</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endParaRPr lang="en-US" sz="1400" dirty="0">
              <a:solidFill>
                <a:srgbClr val="666666"/>
              </a:solidFill>
              <a:latin typeface="Lato"/>
            </a:endParaRPr>
          </a:p>
        </p:txBody>
      </p:sp>
    </p:spTree>
    <p:extLst>
      <p:ext uri="{BB962C8B-B14F-4D97-AF65-F5344CB8AC3E}">
        <p14:creationId xmlns:p14="http://schemas.microsoft.com/office/powerpoint/2010/main" val="10041399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3" name="Picture 12">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5" name="Rectangle 14">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F1776AEA-DA03-417F-8258-814B2F06E6BB}"/>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a:r>
              <a:rPr lang="en-US" sz="5400" kern="1200" cap="all" baseline="0">
                <a:solidFill>
                  <a:schemeClr val="tx1"/>
                </a:solidFill>
                <a:latin typeface="+mj-lt"/>
                <a:ea typeface="+mj-ea"/>
                <a:cs typeface="+mj-cs"/>
              </a:rPr>
              <a:t>Circuit</a:t>
            </a:r>
          </a:p>
        </p:txBody>
      </p:sp>
      <p:sp>
        <p:nvSpPr>
          <p:cNvPr id="6" name="Text Placeholder 5">
            <a:extLst>
              <a:ext uri="{FF2B5EF4-FFF2-40B4-BE49-F238E27FC236}">
                <a16:creationId xmlns:a16="http://schemas.microsoft.com/office/drawing/2014/main" id="{D8C8302B-9014-48EB-877B-BAF2E2911F27}"/>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19" name="Straight Connector 18">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699686"/>
      </p:ext>
    </p:extLst>
  </p:cSld>
  <p:clrMapOvr>
    <a:overrideClrMapping bg1="dk1" tx1="lt1" bg2="dk2" tx2="lt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76AEA-DA03-417F-8258-814B2F06E6BB}"/>
              </a:ext>
            </a:extLst>
          </p:cNvPr>
          <p:cNvSpPr>
            <a:spLocks noGrp="1"/>
          </p:cNvSpPr>
          <p:nvPr>
            <p:ph type="title"/>
          </p:nvPr>
        </p:nvSpPr>
        <p:spPr/>
        <p:txBody>
          <a:bodyPr/>
          <a:lstStyle/>
          <a:p>
            <a:r>
              <a:rPr lang="en-US" dirty="0"/>
              <a:t>Circuit – transmit </a:t>
            </a:r>
            <a:r>
              <a:rPr lang="en-US" dirty="0" err="1"/>
              <a:t>ir</a:t>
            </a:r>
            <a:endParaRPr lang="en-US" dirty="0"/>
          </a:p>
        </p:txBody>
      </p:sp>
      <p:sp>
        <p:nvSpPr>
          <p:cNvPr id="3" name="Rectangle 2">
            <a:extLst>
              <a:ext uri="{FF2B5EF4-FFF2-40B4-BE49-F238E27FC236}">
                <a16:creationId xmlns:a16="http://schemas.microsoft.com/office/drawing/2014/main" id="{0E4CF322-048C-4A03-8835-E24AA3A477C3}"/>
              </a:ext>
            </a:extLst>
          </p:cNvPr>
          <p:cNvSpPr/>
          <p:nvPr/>
        </p:nvSpPr>
        <p:spPr>
          <a:xfrm>
            <a:off x="384698" y="2057401"/>
            <a:ext cx="11121502" cy="1015663"/>
          </a:xfrm>
          <a:prstGeom prst="rect">
            <a:avLst/>
          </a:prstGeom>
        </p:spPr>
        <p:txBody>
          <a:bodyPr wrap="square">
            <a:spAutoFit/>
          </a:bodyPr>
          <a:lstStyle/>
          <a:p>
            <a:r>
              <a:rPr lang="en-US" sz="1500" dirty="0">
                <a:solidFill>
                  <a:srgbClr val="666666"/>
                </a:solidFill>
                <a:latin typeface="Lato"/>
              </a:rPr>
              <a:t>Aside from the IR LED (and its associated 150 ohm dropping resistor) the circuit also uses a push button with a 10k pulldown resistor. </a:t>
            </a:r>
          </a:p>
          <a:p>
            <a:endParaRPr lang="en-US" sz="1500" dirty="0">
              <a:solidFill>
                <a:srgbClr val="666666"/>
              </a:solidFill>
              <a:latin typeface="Lato"/>
            </a:endParaRPr>
          </a:p>
          <a:p>
            <a:r>
              <a:rPr lang="en-US" sz="1500" dirty="0">
                <a:solidFill>
                  <a:srgbClr val="666666"/>
                </a:solidFill>
                <a:latin typeface="Lato"/>
              </a:rPr>
              <a:t>The wiring is as follows:</a:t>
            </a:r>
          </a:p>
        </p:txBody>
      </p:sp>
      <p:pic>
        <p:nvPicPr>
          <p:cNvPr id="6" name="Picture 5">
            <a:extLst>
              <a:ext uri="{FF2B5EF4-FFF2-40B4-BE49-F238E27FC236}">
                <a16:creationId xmlns:a16="http://schemas.microsoft.com/office/drawing/2014/main" id="{E708F8EF-A72E-4038-BBFC-A7633323DBAB}"/>
              </a:ext>
            </a:extLst>
          </p:cNvPr>
          <p:cNvPicPr>
            <a:picLocks noChangeAspect="1"/>
          </p:cNvPicPr>
          <p:nvPr/>
        </p:nvPicPr>
        <p:blipFill>
          <a:blip r:embed="rId2"/>
          <a:stretch>
            <a:fillRect/>
          </a:stretch>
        </p:blipFill>
        <p:spPr>
          <a:xfrm>
            <a:off x="5331903" y="2565232"/>
            <a:ext cx="6617984" cy="4060113"/>
          </a:xfrm>
          <a:prstGeom prst="rect">
            <a:avLst/>
          </a:prstGeom>
        </p:spPr>
      </p:pic>
      <p:pic>
        <p:nvPicPr>
          <p:cNvPr id="5" name="Picture 4">
            <a:extLst>
              <a:ext uri="{FF2B5EF4-FFF2-40B4-BE49-F238E27FC236}">
                <a16:creationId xmlns:a16="http://schemas.microsoft.com/office/drawing/2014/main" id="{F203FD1E-9771-4BED-AFDA-B377A9DEEC1A}"/>
              </a:ext>
            </a:extLst>
          </p:cNvPr>
          <p:cNvPicPr>
            <a:picLocks noChangeAspect="1"/>
          </p:cNvPicPr>
          <p:nvPr/>
        </p:nvPicPr>
        <p:blipFill rotWithShape="1">
          <a:blip r:embed="rId3"/>
          <a:srcRect l="6507" t="38288" r="10965" b="11145"/>
          <a:stretch/>
        </p:blipFill>
        <p:spPr>
          <a:xfrm rot="10800000">
            <a:off x="1699832" y="4243237"/>
            <a:ext cx="2915804" cy="2382108"/>
          </a:xfrm>
          <a:prstGeom prst="rect">
            <a:avLst/>
          </a:prstGeom>
        </p:spPr>
      </p:pic>
    </p:spTree>
    <p:extLst>
      <p:ext uri="{BB962C8B-B14F-4D97-AF65-F5344CB8AC3E}">
        <p14:creationId xmlns:p14="http://schemas.microsoft.com/office/powerpoint/2010/main" val="99935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a:bodyPr>
          <a:lstStyle/>
          <a:p>
            <a:pPr fontAlgn="base"/>
            <a:r>
              <a:rPr lang="en-US" dirty="0"/>
              <a:t>Code – </a:t>
            </a:r>
            <a:br>
              <a:rPr lang="en-US" dirty="0"/>
            </a:br>
            <a:r>
              <a:rPr lang="en-US" dirty="0"/>
              <a:t>Arduino Remote Emulator</a:t>
            </a:r>
          </a:p>
        </p:txBody>
      </p:sp>
      <p:sp>
        <p:nvSpPr>
          <p:cNvPr id="3" name="Rectangle 2">
            <a:extLst>
              <a:ext uri="{FF2B5EF4-FFF2-40B4-BE49-F238E27FC236}">
                <a16:creationId xmlns:a16="http://schemas.microsoft.com/office/drawing/2014/main" id="{F007E6CB-1983-40BE-A4CB-FE8DBDEA9519}"/>
              </a:ext>
            </a:extLst>
          </p:cNvPr>
          <p:cNvSpPr/>
          <p:nvPr/>
        </p:nvSpPr>
        <p:spPr>
          <a:xfrm>
            <a:off x="267006" y="2307975"/>
            <a:ext cx="3887821" cy="3785652"/>
          </a:xfrm>
          <a:prstGeom prst="rect">
            <a:avLst/>
          </a:prstGeom>
        </p:spPr>
        <p:txBody>
          <a:bodyPr wrap="square">
            <a:spAutoFit/>
          </a:bodyPr>
          <a:lstStyle/>
          <a:p>
            <a:endParaRPr lang="en-US" sz="1000" dirty="0"/>
          </a:p>
          <a:p>
            <a:r>
              <a:rPr lang="en-US" sz="1000" dirty="0"/>
              <a:t>// Include IR Remote Library by Ken </a:t>
            </a:r>
            <a:r>
              <a:rPr lang="en-US" sz="1000" dirty="0" err="1"/>
              <a:t>Shirriff</a:t>
            </a:r>
            <a:endParaRPr lang="en-US" sz="1000" dirty="0"/>
          </a:p>
          <a:p>
            <a:endParaRPr lang="en-US" sz="1000" dirty="0"/>
          </a:p>
          <a:p>
            <a:r>
              <a:rPr lang="en-US" sz="1000" dirty="0"/>
              <a:t>#include &lt;</a:t>
            </a:r>
            <a:r>
              <a:rPr lang="en-US" sz="1000" dirty="0" err="1"/>
              <a:t>IRremote.h</a:t>
            </a:r>
            <a:r>
              <a:rPr lang="en-US" sz="1000" dirty="0"/>
              <a:t>&gt;</a:t>
            </a:r>
          </a:p>
          <a:p>
            <a:endParaRPr lang="en-US" sz="1000" dirty="0"/>
          </a:p>
          <a:p>
            <a:r>
              <a:rPr lang="en-US" sz="1000" dirty="0"/>
              <a:t>// Key Hex codes go here...</a:t>
            </a:r>
          </a:p>
          <a:p>
            <a:r>
              <a:rPr lang="en-US" sz="1000" dirty="0"/>
              <a:t>// SONY TV Remote</a:t>
            </a:r>
          </a:p>
          <a:p>
            <a:r>
              <a:rPr lang="en-US" sz="1000" dirty="0"/>
              <a:t>#define VOL_UP                0x490</a:t>
            </a:r>
          </a:p>
          <a:p>
            <a:r>
              <a:rPr lang="en-US" sz="1000" dirty="0"/>
              <a:t>#define VOL_DOWN              0xC90</a:t>
            </a:r>
          </a:p>
          <a:p>
            <a:endParaRPr lang="en-US" sz="1000" dirty="0"/>
          </a:p>
          <a:p>
            <a:r>
              <a:rPr lang="en-US" sz="1000" dirty="0"/>
              <a:t>// Define switch pin</a:t>
            </a:r>
          </a:p>
          <a:p>
            <a:r>
              <a:rPr lang="en-US" sz="1000" dirty="0"/>
              <a:t>#define SWITCH_PIN    7</a:t>
            </a:r>
          </a:p>
          <a:p>
            <a:endParaRPr lang="en-US" sz="1000" dirty="0"/>
          </a:p>
          <a:p>
            <a:r>
              <a:rPr lang="en-US" sz="1000" dirty="0"/>
              <a:t>// Delay in </a:t>
            </a:r>
            <a:r>
              <a:rPr lang="en-US" sz="1000" dirty="0" err="1"/>
              <a:t>msecs</a:t>
            </a:r>
            <a:r>
              <a:rPr lang="en-US" sz="1000" dirty="0"/>
              <a:t> between individual remote key signals</a:t>
            </a:r>
          </a:p>
          <a:p>
            <a:r>
              <a:rPr lang="en-US" sz="1000" dirty="0"/>
              <a:t>#define DELAY_BW_KEYS  20</a:t>
            </a:r>
          </a:p>
          <a:p>
            <a:endParaRPr lang="en-US" sz="1000" dirty="0"/>
          </a:p>
          <a:p>
            <a:r>
              <a:rPr lang="en-US" sz="1000" dirty="0"/>
              <a:t>// Define a variable for the button state</a:t>
            </a:r>
          </a:p>
          <a:p>
            <a:r>
              <a:rPr lang="en-US" sz="1000" dirty="0"/>
              <a:t>int </a:t>
            </a:r>
            <a:r>
              <a:rPr lang="en-US" sz="1000" dirty="0" err="1"/>
              <a:t>buttonState</a:t>
            </a:r>
            <a:r>
              <a:rPr lang="en-US" sz="1000" dirty="0"/>
              <a:t> = 0;</a:t>
            </a:r>
          </a:p>
          <a:p>
            <a:endParaRPr lang="en-US" sz="1000" dirty="0"/>
          </a:p>
          <a:p>
            <a:r>
              <a:rPr lang="en-US" sz="1000" dirty="0"/>
              <a:t>// Create IR Send Object</a:t>
            </a:r>
          </a:p>
          <a:p>
            <a:r>
              <a:rPr lang="en-US" sz="1000" dirty="0" err="1"/>
              <a:t>IRsend</a:t>
            </a:r>
            <a:r>
              <a:rPr lang="en-US" sz="1000" dirty="0"/>
              <a:t> </a:t>
            </a:r>
            <a:r>
              <a:rPr lang="en-US" sz="1000" dirty="0" err="1"/>
              <a:t>irsend</a:t>
            </a:r>
            <a:r>
              <a:rPr lang="en-US" sz="1000" dirty="0"/>
              <a:t>;</a:t>
            </a:r>
          </a:p>
          <a:p>
            <a:endParaRPr lang="en-US" sz="1000" dirty="0"/>
          </a:p>
          <a:p>
            <a:r>
              <a:rPr lang="en-US" sz="1000" dirty="0"/>
              <a:t>#define SONY_IR_BITS  12</a:t>
            </a:r>
          </a:p>
          <a:p>
            <a:r>
              <a:rPr lang="en-US" sz="1000" dirty="0"/>
              <a:t>#define BAUD_RATE     115200</a:t>
            </a:r>
          </a:p>
        </p:txBody>
      </p:sp>
      <p:sp>
        <p:nvSpPr>
          <p:cNvPr id="4" name="Rectangle 3">
            <a:extLst>
              <a:ext uri="{FF2B5EF4-FFF2-40B4-BE49-F238E27FC236}">
                <a16:creationId xmlns:a16="http://schemas.microsoft.com/office/drawing/2014/main" id="{C45D880D-1619-446F-BB0A-9C88542D6648}"/>
              </a:ext>
            </a:extLst>
          </p:cNvPr>
          <p:cNvSpPr/>
          <p:nvPr/>
        </p:nvSpPr>
        <p:spPr>
          <a:xfrm>
            <a:off x="7399506" y="2302907"/>
            <a:ext cx="4792494" cy="4555093"/>
          </a:xfrm>
          <a:prstGeom prst="rect">
            <a:avLst/>
          </a:prstGeom>
        </p:spPr>
        <p:txBody>
          <a:bodyPr wrap="square">
            <a:spAutoFit/>
          </a:bodyPr>
          <a:lstStyle/>
          <a:p>
            <a:r>
              <a:rPr lang="en-US" sz="1000" dirty="0"/>
              <a:t>void </a:t>
            </a:r>
            <a:r>
              <a:rPr lang="en-US" sz="1000" dirty="0" err="1"/>
              <a:t>volumeUp</a:t>
            </a:r>
            <a:r>
              <a:rPr lang="en-US" sz="1000" dirty="0"/>
              <a:t>()</a:t>
            </a:r>
          </a:p>
          <a:p>
            <a:r>
              <a:rPr lang="en-US" sz="1000" dirty="0"/>
              <a:t>{</a:t>
            </a:r>
          </a:p>
          <a:p>
            <a:r>
              <a:rPr lang="en-US" sz="1000" dirty="0"/>
              <a:t>  </a:t>
            </a:r>
            <a:r>
              <a:rPr lang="en-US" sz="1000" dirty="0" err="1"/>
              <a:t>Serial.println</a:t>
            </a:r>
            <a:r>
              <a:rPr lang="en-US" sz="1000" dirty="0"/>
              <a:t>("Vol Up...");</a:t>
            </a:r>
          </a:p>
          <a:p>
            <a:r>
              <a:rPr lang="en-US" sz="1000" dirty="0"/>
              <a:t>  </a:t>
            </a:r>
            <a:r>
              <a:rPr lang="en-US" sz="1000" dirty="0" err="1"/>
              <a:t>irsend.sendSony</a:t>
            </a:r>
            <a:r>
              <a:rPr lang="en-US" sz="1000" dirty="0"/>
              <a:t>(VOL_UP, SONY_IR_BITS); // TV Vol Key IR code</a:t>
            </a:r>
          </a:p>
          <a:p>
            <a:r>
              <a:rPr lang="en-US" sz="1000" dirty="0"/>
              <a:t>  delay( DELAY_BW_KEYS );</a:t>
            </a:r>
          </a:p>
          <a:p>
            <a:r>
              <a:rPr lang="en-US" sz="1000" dirty="0"/>
              <a:t>}</a:t>
            </a:r>
          </a:p>
          <a:p>
            <a:endParaRPr lang="en-US" sz="1000" dirty="0"/>
          </a:p>
          <a:p>
            <a:r>
              <a:rPr lang="en-US" sz="1000" dirty="0"/>
              <a:t>void </a:t>
            </a:r>
            <a:r>
              <a:rPr lang="en-US" sz="1000" dirty="0" err="1"/>
              <a:t>volumeDown</a:t>
            </a:r>
            <a:r>
              <a:rPr lang="en-US" sz="1000" dirty="0"/>
              <a:t>()</a:t>
            </a:r>
          </a:p>
          <a:p>
            <a:r>
              <a:rPr lang="en-US" sz="1000" dirty="0"/>
              <a:t>{</a:t>
            </a:r>
          </a:p>
          <a:p>
            <a:r>
              <a:rPr lang="en-US" sz="1000" dirty="0"/>
              <a:t>  </a:t>
            </a:r>
            <a:r>
              <a:rPr lang="en-US" sz="1000" dirty="0" err="1"/>
              <a:t>Serial.println</a:t>
            </a:r>
            <a:r>
              <a:rPr lang="en-US" sz="1000" dirty="0"/>
              <a:t>("Vol Down...");</a:t>
            </a:r>
          </a:p>
          <a:p>
            <a:r>
              <a:rPr lang="en-US" sz="1000" dirty="0"/>
              <a:t>  </a:t>
            </a:r>
            <a:r>
              <a:rPr lang="en-US" sz="1000" dirty="0" err="1"/>
              <a:t>irsend.sendSony</a:t>
            </a:r>
            <a:r>
              <a:rPr lang="en-US" sz="1000" dirty="0"/>
              <a:t>(VOL_DOWN, SONY_IR_BITS); // TV Vol Key IR code</a:t>
            </a:r>
          </a:p>
          <a:p>
            <a:r>
              <a:rPr lang="en-US" sz="1000" dirty="0"/>
              <a:t>  delay( DELAY_BW_KEYS );</a:t>
            </a:r>
          </a:p>
          <a:p>
            <a:r>
              <a:rPr lang="en-US" sz="1000" dirty="0"/>
              <a:t>}</a:t>
            </a:r>
          </a:p>
          <a:p>
            <a:endParaRPr lang="en-US" sz="1000" dirty="0"/>
          </a:p>
          <a:p>
            <a:r>
              <a:rPr lang="en-US" sz="1000" dirty="0"/>
              <a:t>void loop() {</a:t>
            </a:r>
          </a:p>
          <a:p>
            <a:r>
              <a:rPr lang="en-US" sz="1000" dirty="0"/>
              <a:t>  // Set button state depending upon switch position</a:t>
            </a:r>
          </a:p>
          <a:p>
            <a:r>
              <a:rPr lang="en-US" sz="1000" dirty="0"/>
              <a:t>  </a:t>
            </a:r>
            <a:r>
              <a:rPr lang="en-US" sz="1000" dirty="0" err="1"/>
              <a:t>buttonState</a:t>
            </a:r>
            <a:r>
              <a:rPr lang="en-US" sz="1000" dirty="0"/>
              <a:t> = </a:t>
            </a:r>
            <a:r>
              <a:rPr lang="en-US" sz="1000" dirty="0" err="1"/>
              <a:t>digitalRead</a:t>
            </a:r>
            <a:r>
              <a:rPr lang="en-US" sz="1000" dirty="0"/>
              <a:t>( SWITCH_PIN );</a:t>
            </a:r>
          </a:p>
          <a:p>
            <a:endParaRPr lang="en-US" sz="1000" dirty="0"/>
          </a:p>
          <a:p>
            <a:r>
              <a:rPr lang="en-US" sz="1000" dirty="0"/>
              <a:t>  // If button is pressed send power code command</a:t>
            </a:r>
          </a:p>
          <a:p>
            <a:r>
              <a:rPr lang="en-US" sz="1000" dirty="0"/>
              <a:t>  if (</a:t>
            </a:r>
            <a:r>
              <a:rPr lang="en-US" sz="1000" dirty="0" err="1"/>
              <a:t>buttonState</a:t>
            </a:r>
            <a:r>
              <a:rPr lang="en-US" sz="1000" dirty="0"/>
              <a:t> == HIGH)</a:t>
            </a:r>
          </a:p>
          <a:p>
            <a:r>
              <a:rPr lang="en-US" sz="1000" dirty="0"/>
              <a:t>  {</a:t>
            </a:r>
          </a:p>
          <a:p>
            <a:r>
              <a:rPr lang="en-US" sz="1000" dirty="0"/>
              <a:t>      // Enable Volume Up or Disable as required</a:t>
            </a:r>
          </a:p>
          <a:p>
            <a:r>
              <a:rPr lang="en-US" sz="1000" dirty="0"/>
              <a:t>      </a:t>
            </a:r>
            <a:r>
              <a:rPr lang="en-US" sz="1000" dirty="0" err="1"/>
              <a:t>volumeUp</a:t>
            </a:r>
            <a:r>
              <a:rPr lang="en-US" sz="1000" dirty="0"/>
              <a:t>();</a:t>
            </a:r>
          </a:p>
          <a:p>
            <a:r>
              <a:rPr lang="en-US" sz="1000" dirty="0"/>
              <a:t>      //</a:t>
            </a:r>
            <a:r>
              <a:rPr lang="en-US" sz="1000" dirty="0" err="1"/>
              <a:t>volumeDown</a:t>
            </a:r>
            <a:r>
              <a:rPr lang="en-US" sz="1000" dirty="0"/>
              <a:t>();</a:t>
            </a:r>
          </a:p>
          <a:p>
            <a:r>
              <a:rPr lang="en-US" sz="1000" dirty="0"/>
              <a:t>  }</a:t>
            </a:r>
          </a:p>
          <a:p>
            <a:r>
              <a:rPr lang="en-US" sz="1000" dirty="0"/>
              <a:t>  </a:t>
            </a:r>
          </a:p>
          <a:p>
            <a:r>
              <a:rPr lang="en-US" sz="1000" dirty="0"/>
              <a:t>  // Add a small delay before repeating</a:t>
            </a:r>
          </a:p>
          <a:p>
            <a:r>
              <a:rPr lang="en-US" sz="1000" dirty="0"/>
              <a:t>  //delay( DELAY_BW_KEYS );</a:t>
            </a:r>
          </a:p>
          <a:p>
            <a:r>
              <a:rPr lang="en-US" sz="1000" dirty="0"/>
              <a:t>} </a:t>
            </a:r>
          </a:p>
        </p:txBody>
      </p:sp>
      <p:sp>
        <p:nvSpPr>
          <p:cNvPr id="6" name="Rectangle 5">
            <a:extLst>
              <a:ext uri="{FF2B5EF4-FFF2-40B4-BE49-F238E27FC236}">
                <a16:creationId xmlns:a16="http://schemas.microsoft.com/office/drawing/2014/main" id="{E23CB7C1-8256-4C64-89DC-697E7EF441FC}"/>
              </a:ext>
            </a:extLst>
          </p:cNvPr>
          <p:cNvSpPr/>
          <p:nvPr/>
        </p:nvSpPr>
        <p:spPr>
          <a:xfrm>
            <a:off x="4154827" y="5202864"/>
            <a:ext cx="2953966" cy="1323439"/>
          </a:xfrm>
          <a:prstGeom prst="rect">
            <a:avLst/>
          </a:prstGeom>
        </p:spPr>
        <p:txBody>
          <a:bodyPr wrap="square">
            <a:spAutoFit/>
          </a:bodyPr>
          <a:lstStyle/>
          <a:p>
            <a:r>
              <a:rPr lang="en-US" sz="1000" dirty="0"/>
              <a:t>void setup()</a:t>
            </a:r>
          </a:p>
          <a:p>
            <a:r>
              <a:rPr lang="en-US" sz="1000" dirty="0"/>
              <a:t>{</a:t>
            </a:r>
          </a:p>
          <a:p>
            <a:r>
              <a:rPr lang="en-US" sz="1000" dirty="0"/>
              <a:t>  // Initialize Serial Monitor</a:t>
            </a:r>
          </a:p>
          <a:p>
            <a:r>
              <a:rPr lang="en-US" sz="1000" dirty="0"/>
              <a:t>  </a:t>
            </a:r>
            <a:r>
              <a:rPr lang="en-US" sz="1000" dirty="0" err="1"/>
              <a:t>Serial.begin</a:t>
            </a:r>
            <a:r>
              <a:rPr lang="en-US" sz="1000" dirty="0"/>
              <a:t>( BAUD_RATE );</a:t>
            </a:r>
          </a:p>
          <a:p>
            <a:endParaRPr lang="en-US" sz="1000" dirty="0"/>
          </a:p>
          <a:p>
            <a:r>
              <a:rPr lang="en-US" sz="1000" dirty="0"/>
              <a:t>  // Set Switch pin as Input</a:t>
            </a:r>
          </a:p>
          <a:p>
            <a:r>
              <a:rPr lang="en-US" sz="1000" dirty="0"/>
              <a:t>  </a:t>
            </a:r>
            <a:r>
              <a:rPr lang="en-US" sz="1000" dirty="0" err="1"/>
              <a:t>pinMode</a:t>
            </a:r>
            <a:r>
              <a:rPr lang="en-US" sz="1000" dirty="0"/>
              <a:t>(SWITCH_PIN, INPUT);</a:t>
            </a:r>
          </a:p>
          <a:p>
            <a:r>
              <a:rPr lang="en-US" sz="1000" dirty="0"/>
              <a:t>}</a:t>
            </a:r>
          </a:p>
        </p:txBody>
      </p:sp>
    </p:spTree>
    <p:extLst>
      <p:ext uri="{BB962C8B-B14F-4D97-AF65-F5344CB8AC3E}">
        <p14:creationId xmlns:p14="http://schemas.microsoft.com/office/powerpoint/2010/main" val="11602927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Explanation</a:t>
            </a:r>
          </a:p>
        </p:txBody>
      </p:sp>
      <p:sp>
        <p:nvSpPr>
          <p:cNvPr id="3" name="Rectangle 2">
            <a:extLst>
              <a:ext uri="{FF2B5EF4-FFF2-40B4-BE49-F238E27FC236}">
                <a16:creationId xmlns:a16="http://schemas.microsoft.com/office/drawing/2014/main" id="{5259188F-9A2E-4EAB-8D62-2A8DEE31D36D}"/>
              </a:ext>
            </a:extLst>
          </p:cNvPr>
          <p:cNvSpPr/>
          <p:nvPr/>
        </p:nvSpPr>
        <p:spPr>
          <a:xfrm>
            <a:off x="535618" y="2001917"/>
            <a:ext cx="11040863" cy="3231654"/>
          </a:xfrm>
          <a:prstGeom prst="rect">
            <a:avLst/>
          </a:prstGeom>
        </p:spPr>
        <p:txBody>
          <a:bodyPr wrap="square">
            <a:spAutoFit/>
          </a:bodyPr>
          <a:lstStyle/>
          <a:p>
            <a:pPr marL="171450" indent="-171450" fontAlgn="base">
              <a:buFont typeface="Arial" panose="020B0604020202020204" pitchFamily="34" charset="0"/>
              <a:buChar char="•"/>
            </a:pPr>
            <a:endParaRPr lang="en-US" sz="1200" dirty="0">
              <a:solidFill>
                <a:srgbClr val="666666"/>
              </a:solidFill>
              <a:latin typeface="Lato"/>
            </a:endParaRPr>
          </a:p>
          <a:p>
            <a:pPr marL="171450" indent="-171450" fontAlgn="base">
              <a:buFont typeface="Arial" panose="020B0604020202020204" pitchFamily="34" charset="0"/>
              <a:buChar char="•"/>
            </a:pPr>
            <a:r>
              <a:rPr lang="en-US" sz="1200" dirty="0">
                <a:solidFill>
                  <a:srgbClr val="666666"/>
                </a:solidFill>
                <a:latin typeface="Lato"/>
              </a:rPr>
              <a:t>As always we start by including the versatile IR Remote library. We also define the pin used for the push button, as well as a variable “</a:t>
            </a:r>
            <a:r>
              <a:rPr lang="en-US" sz="1200" dirty="0" err="1">
                <a:solidFill>
                  <a:srgbClr val="666666"/>
                </a:solidFill>
                <a:latin typeface="Lato"/>
              </a:rPr>
              <a:t>buttonstate</a:t>
            </a:r>
            <a:r>
              <a:rPr lang="en-US" sz="1200" dirty="0">
                <a:solidFill>
                  <a:srgbClr val="666666"/>
                </a:solidFill>
                <a:latin typeface="Lato"/>
              </a:rPr>
              <a:t>” that holds the value (on or off) of the push button.</a:t>
            </a:r>
          </a:p>
          <a:p>
            <a:pPr marL="171450" indent="-171450" fontAlgn="base">
              <a:buFont typeface="Arial" panose="020B0604020202020204" pitchFamily="34" charset="0"/>
              <a:buChar char="•"/>
            </a:pPr>
            <a:endParaRPr lang="en-US" sz="1200" dirty="0">
              <a:solidFill>
                <a:srgbClr val="666666"/>
              </a:solidFill>
              <a:latin typeface="Lato"/>
            </a:endParaRPr>
          </a:p>
          <a:p>
            <a:pPr marL="171450" indent="-171450" fontAlgn="base">
              <a:buFont typeface="Arial" panose="020B0604020202020204" pitchFamily="34" charset="0"/>
              <a:buChar char="•"/>
            </a:pPr>
            <a:r>
              <a:rPr lang="en-US" sz="1200" dirty="0">
                <a:solidFill>
                  <a:srgbClr val="666666"/>
                </a:solidFill>
                <a:latin typeface="Lato"/>
              </a:rPr>
              <a:t>Next we’ll create an IR Send object as this time we’ll be using the library to send IR codes instead of receiving them.</a:t>
            </a:r>
          </a:p>
          <a:p>
            <a:pPr marL="171450" indent="-171450" fontAlgn="base">
              <a:buFont typeface="Arial" panose="020B0604020202020204" pitchFamily="34" charset="0"/>
              <a:buChar char="•"/>
            </a:pPr>
            <a:endParaRPr lang="en-US" sz="1200" dirty="0">
              <a:solidFill>
                <a:srgbClr val="666666"/>
              </a:solidFill>
              <a:latin typeface="Lato"/>
            </a:endParaRPr>
          </a:p>
          <a:p>
            <a:pPr marL="171450" indent="-171450" fontAlgn="base">
              <a:buFont typeface="Arial" panose="020B0604020202020204" pitchFamily="34" charset="0"/>
              <a:buChar char="•"/>
            </a:pPr>
            <a:r>
              <a:rPr lang="en-US" sz="1200" dirty="0">
                <a:solidFill>
                  <a:srgbClr val="666666"/>
                </a:solidFill>
                <a:latin typeface="Lato"/>
              </a:rPr>
              <a:t>The Setup routine is pretty simple as all we are doing is defining the push button pin as an input.</a:t>
            </a:r>
          </a:p>
          <a:p>
            <a:pPr marL="171450" indent="-171450" fontAlgn="base">
              <a:buFont typeface="Arial" panose="020B0604020202020204" pitchFamily="34" charset="0"/>
              <a:buChar char="•"/>
            </a:pPr>
            <a:endParaRPr lang="en-US" sz="1200" dirty="0">
              <a:solidFill>
                <a:srgbClr val="666666"/>
              </a:solidFill>
              <a:latin typeface="Lato"/>
            </a:endParaRPr>
          </a:p>
          <a:p>
            <a:pPr marL="171450" indent="-171450" fontAlgn="base">
              <a:buFont typeface="Arial" panose="020B0604020202020204" pitchFamily="34" charset="0"/>
              <a:buChar char="•"/>
            </a:pPr>
            <a:r>
              <a:rPr lang="en-US" sz="1200" dirty="0">
                <a:solidFill>
                  <a:srgbClr val="666666"/>
                </a:solidFill>
                <a:latin typeface="Lato"/>
              </a:rPr>
              <a:t>The loop is also pretty simple. We check the button state using the </a:t>
            </a:r>
            <a:r>
              <a:rPr lang="en-US" sz="1200" dirty="0">
                <a:solidFill>
                  <a:srgbClr val="666666"/>
                </a:solidFill>
                <a:latin typeface="Lato"/>
                <a:hlinkClick r:id="rId2">
                  <a:extLst>
                    <a:ext uri="{A12FA001-AC4F-418D-AE19-62706E023703}">
                      <ahyp:hlinkClr xmlns:ahyp="http://schemas.microsoft.com/office/drawing/2018/hyperlinkcolor" val="tx"/>
                    </a:ext>
                  </a:extLst>
                </a:hlinkClick>
              </a:rPr>
              <a:t>Arduino “</a:t>
            </a:r>
            <a:r>
              <a:rPr lang="en-US" sz="1200" dirty="0" err="1">
                <a:solidFill>
                  <a:srgbClr val="666666"/>
                </a:solidFill>
                <a:latin typeface="Lato"/>
                <a:hlinkClick r:id="rId2">
                  <a:extLst>
                    <a:ext uri="{A12FA001-AC4F-418D-AE19-62706E023703}">
                      <ahyp:hlinkClr xmlns:ahyp="http://schemas.microsoft.com/office/drawing/2018/hyperlinkcolor" val="tx"/>
                    </a:ext>
                  </a:extLst>
                </a:hlinkClick>
              </a:rPr>
              <a:t>digitalRead</a:t>
            </a:r>
            <a:r>
              <a:rPr lang="en-US" sz="1200" dirty="0">
                <a:solidFill>
                  <a:srgbClr val="666666"/>
                </a:solidFill>
                <a:latin typeface="Lato"/>
                <a:hlinkClick r:id="rId2">
                  <a:extLst>
                    <a:ext uri="{A12FA001-AC4F-418D-AE19-62706E023703}">
                      <ahyp:hlinkClr xmlns:ahyp="http://schemas.microsoft.com/office/drawing/2018/hyperlinkcolor" val="tx"/>
                    </a:ext>
                  </a:extLst>
                </a:hlinkClick>
              </a:rPr>
              <a:t>” function</a:t>
            </a:r>
            <a:r>
              <a:rPr lang="en-US" sz="1200" dirty="0">
                <a:solidFill>
                  <a:srgbClr val="666666"/>
                </a:solidFill>
                <a:latin typeface="Lato"/>
              </a:rPr>
              <a:t> and assign the state to the ‘</a:t>
            </a:r>
            <a:r>
              <a:rPr lang="en-US" sz="1200" dirty="0" err="1">
                <a:solidFill>
                  <a:srgbClr val="666666"/>
                </a:solidFill>
                <a:latin typeface="Lato"/>
              </a:rPr>
              <a:t>buttonstate</a:t>
            </a:r>
            <a:r>
              <a:rPr lang="en-US" sz="1200" dirty="0">
                <a:solidFill>
                  <a:srgbClr val="666666"/>
                </a:solidFill>
                <a:latin typeface="Lato"/>
              </a:rPr>
              <a:t>” variable. Then we use an If statement to determine if the button has been pressed.</a:t>
            </a:r>
          </a:p>
          <a:p>
            <a:pPr marL="171450" indent="-171450" fontAlgn="base">
              <a:buFont typeface="Arial" panose="020B0604020202020204" pitchFamily="34" charset="0"/>
              <a:buChar char="•"/>
            </a:pPr>
            <a:endParaRPr lang="en-US" sz="1200" dirty="0">
              <a:solidFill>
                <a:srgbClr val="666666"/>
              </a:solidFill>
              <a:latin typeface="Lato"/>
            </a:endParaRPr>
          </a:p>
          <a:p>
            <a:pPr marL="171450" indent="-171450" fontAlgn="base">
              <a:buFont typeface="Arial" panose="020B0604020202020204" pitchFamily="34" charset="0"/>
              <a:buChar char="•"/>
            </a:pPr>
            <a:r>
              <a:rPr lang="en-US" sz="1200" dirty="0">
                <a:solidFill>
                  <a:srgbClr val="666666"/>
                </a:solidFill>
                <a:latin typeface="Lato"/>
              </a:rPr>
              <a:t>If the button was pressed we use the libraries “</a:t>
            </a:r>
            <a:r>
              <a:rPr lang="en-US" sz="1200" dirty="0" err="1">
                <a:solidFill>
                  <a:srgbClr val="666666"/>
                </a:solidFill>
                <a:latin typeface="Lato"/>
              </a:rPr>
              <a:t>irsend</a:t>
            </a:r>
            <a:r>
              <a:rPr lang="en-US" sz="1200" dirty="0">
                <a:solidFill>
                  <a:srgbClr val="666666"/>
                </a:solidFill>
                <a:latin typeface="Lato"/>
              </a:rPr>
              <a:t>” function to transmit our code. The “</a:t>
            </a:r>
            <a:r>
              <a:rPr lang="en-US" sz="1200" dirty="0" err="1">
                <a:solidFill>
                  <a:srgbClr val="666666"/>
                </a:solidFill>
                <a:latin typeface="Lato"/>
              </a:rPr>
              <a:t>irsend</a:t>
            </a:r>
            <a:r>
              <a:rPr lang="en-US" sz="1200" dirty="0">
                <a:solidFill>
                  <a:srgbClr val="666666"/>
                </a:solidFill>
                <a:latin typeface="Lato"/>
              </a:rPr>
              <a:t>” function uses a “</a:t>
            </a:r>
            <a:r>
              <a:rPr lang="en-US" sz="1200" dirty="0" err="1">
                <a:solidFill>
                  <a:srgbClr val="666666"/>
                </a:solidFill>
                <a:latin typeface="Lato"/>
              </a:rPr>
              <a:t>sendSONY</a:t>
            </a:r>
            <a:r>
              <a:rPr lang="en-US" sz="1200" dirty="0">
                <a:solidFill>
                  <a:srgbClr val="666666"/>
                </a:solidFill>
                <a:latin typeface="Lato"/>
              </a:rPr>
              <a:t>” property as our code is in NEC format (there is also a “</a:t>
            </a:r>
            <a:r>
              <a:rPr lang="en-US" sz="1200" dirty="0" err="1">
                <a:solidFill>
                  <a:srgbClr val="666666"/>
                </a:solidFill>
                <a:latin typeface="Lato"/>
              </a:rPr>
              <a:t>sendNEC</a:t>
            </a:r>
            <a:r>
              <a:rPr lang="en-US" sz="1200" dirty="0">
                <a:solidFill>
                  <a:srgbClr val="666666"/>
                </a:solidFill>
                <a:latin typeface="Lato"/>
              </a:rPr>
              <a:t>, sendRC6 and other properties for the other types of remote codes).  The “</a:t>
            </a:r>
            <a:r>
              <a:rPr lang="en-US" sz="1200" dirty="0" err="1">
                <a:solidFill>
                  <a:srgbClr val="666666"/>
                </a:solidFill>
                <a:latin typeface="Lato"/>
              </a:rPr>
              <a:t>irsend</a:t>
            </a:r>
            <a:r>
              <a:rPr lang="en-US" sz="1200" dirty="0">
                <a:solidFill>
                  <a:srgbClr val="666666"/>
                </a:solidFill>
                <a:latin typeface="Lato"/>
              </a:rPr>
              <a:t>” function uses the code we wish to send (“0x490” in my case) and the number of bits (12 in my case) as parameters.</a:t>
            </a:r>
          </a:p>
          <a:p>
            <a:pPr marL="171450" indent="-171450" fontAlgn="base">
              <a:buFont typeface="Arial" panose="020B0604020202020204" pitchFamily="34" charset="0"/>
              <a:buChar char="•"/>
            </a:pPr>
            <a:endParaRPr lang="en-US" sz="1200" dirty="0">
              <a:solidFill>
                <a:srgbClr val="666666"/>
              </a:solidFill>
              <a:latin typeface="Lato"/>
            </a:endParaRPr>
          </a:p>
          <a:p>
            <a:pPr marL="171450" indent="-171450" fontAlgn="base">
              <a:buFont typeface="Arial" panose="020B0604020202020204" pitchFamily="34" charset="0"/>
              <a:buChar char="•"/>
            </a:pPr>
            <a:r>
              <a:rPr lang="en-US" sz="1200" dirty="0">
                <a:solidFill>
                  <a:srgbClr val="666666"/>
                </a:solidFill>
                <a:latin typeface="Lato"/>
              </a:rPr>
              <a:t>All that is left is to add a tiny delay to debounce the push button. And it works, I can control my television with the push of a button – imagine that!</a:t>
            </a:r>
          </a:p>
          <a:p>
            <a:pPr marL="285750" indent="-285750" algn="just" fontAlgn="base">
              <a:buFont typeface="Arial" panose="020B0604020202020204" pitchFamily="34" charset="0"/>
              <a:buChar char="•"/>
            </a:pPr>
            <a:endParaRPr lang="en-US" sz="1200" dirty="0">
              <a:solidFill>
                <a:srgbClr val="666666"/>
              </a:solidFill>
              <a:highlight>
                <a:srgbClr val="FFFF00"/>
              </a:highlight>
              <a:latin typeface="Lato"/>
            </a:endParaRPr>
          </a:p>
        </p:txBody>
      </p:sp>
    </p:spTree>
    <p:extLst>
      <p:ext uri="{BB962C8B-B14F-4D97-AF65-F5344CB8AC3E}">
        <p14:creationId xmlns:p14="http://schemas.microsoft.com/office/powerpoint/2010/main" val="5555619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0" name="Picture 9">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2" name="Rectangle 11">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fontAlgn="base"/>
            <a:r>
              <a:rPr lang="en-US" sz="5400" kern="1200" cap="all" baseline="0">
                <a:solidFill>
                  <a:schemeClr val="tx1"/>
                </a:solidFill>
                <a:latin typeface="+mj-lt"/>
                <a:ea typeface="+mj-ea"/>
                <a:cs typeface="+mj-cs"/>
              </a:rPr>
              <a:t>Using the Repeat Function</a:t>
            </a:r>
          </a:p>
        </p:txBody>
      </p:sp>
      <p:sp>
        <p:nvSpPr>
          <p:cNvPr id="3" name="Text Placeholder 2">
            <a:extLst>
              <a:ext uri="{FF2B5EF4-FFF2-40B4-BE49-F238E27FC236}">
                <a16:creationId xmlns:a16="http://schemas.microsoft.com/office/drawing/2014/main" id="{31FD94D9-EAE6-4573-BF15-BC6769146205}"/>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16" name="Straight Connector 15">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1176837"/>
      </p:ext>
    </p:extLst>
  </p:cSld>
  <p:clrMapOvr>
    <a:overrideClrMapping bg1="dk1" tx1="lt1" bg2="dk2" tx2="lt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a:bodyPr>
          <a:lstStyle/>
          <a:p>
            <a:pPr fontAlgn="base"/>
            <a:r>
              <a:rPr lang="en-US" dirty="0"/>
              <a:t>Using the Repeat Function</a:t>
            </a:r>
          </a:p>
        </p:txBody>
      </p:sp>
      <p:sp>
        <p:nvSpPr>
          <p:cNvPr id="5" name="Rectangle 4">
            <a:extLst>
              <a:ext uri="{FF2B5EF4-FFF2-40B4-BE49-F238E27FC236}">
                <a16:creationId xmlns:a16="http://schemas.microsoft.com/office/drawing/2014/main" id="{9FC402D0-2828-4F60-B937-FF617595F29A}"/>
              </a:ext>
            </a:extLst>
          </p:cNvPr>
          <p:cNvSpPr/>
          <p:nvPr/>
        </p:nvSpPr>
        <p:spPr>
          <a:xfrm>
            <a:off x="340310" y="1951672"/>
            <a:ext cx="11165890" cy="2092881"/>
          </a:xfrm>
          <a:prstGeom prst="rect">
            <a:avLst/>
          </a:prstGeom>
        </p:spPr>
        <p:txBody>
          <a:bodyPr wrap="square">
            <a:spAutoFit/>
          </a:bodyPr>
          <a:lstStyle/>
          <a:p>
            <a:pPr marL="285750" indent="-285750" algn="just" fontAlgn="base">
              <a:buFont typeface="Arial" panose="020B0604020202020204" pitchFamily="34" charset="0"/>
              <a:buChar char="•"/>
            </a:pPr>
            <a:r>
              <a:rPr lang="en-US" sz="1400" dirty="0">
                <a:solidFill>
                  <a:srgbClr val="666666"/>
                </a:solidFill>
                <a:latin typeface="Lato"/>
              </a:rPr>
              <a:t>One thing we have only touched on is the “repeat” function. As you may recall most remote controls (including the ones you get on eBay and Amazon) transmit a code of “0xFFFFFFFF” whenever a button is held down.  This code indicates that the receiver should repeat the function until the button is released.</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Let’s put the repeat function to work in our own Arduino project!</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endParaRPr lang="en-US" sz="1400" dirty="0">
              <a:solidFill>
                <a:srgbClr val="666666"/>
              </a:solidFill>
              <a:latin typeface="Lato"/>
            </a:endParaRPr>
          </a:p>
        </p:txBody>
      </p:sp>
    </p:spTree>
    <p:extLst>
      <p:ext uri="{BB962C8B-B14F-4D97-AF65-F5344CB8AC3E}">
        <p14:creationId xmlns:p14="http://schemas.microsoft.com/office/powerpoint/2010/main" val="29365675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D87F3-C710-443D-B8FF-A7A701120DA1}"/>
              </a:ext>
            </a:extLst>
          </p:cNvPr>
          <p:cNvSpPr>
            <a:spLocks noGrp="1"/>
          </p:cNvSpPr>
          <p:nvPr>
            <p:ph type="ctrTitle"/>
          </p:nvPr>
        </p:nvSpPr>
        <p:spPr/>
        <p:txBody>
          <a:bodyPr/>
          <a:lstStyle/>
          <a:p>
            <a:r>
              <a:rPr lang="en-US" dirty="0" err="1"/>
              <a:t>Youtube</a:t>
            </a:r>
            <a:r>
              <a:rPr lang="en-US" dirty="0"/>
              <a:t> video</a:t>
            </a:r>
          </a:p>
        </p:txBody>
      </p:sp>
      <p:sp>
        <p:nvSpPr>
          <p:cNvPr id="5" name="Subtitle 4">
            <a:extLst>
              <a:ext uri="{FF2B5EF4-FFF2-40B4-BE49-F238E27FC236}">
                <a16:creationId xmlns:a16="http://schemas.microsoft.com/office/drawing/2014/main" id="{F0F0DF8F-5723-4E8E-A21F-8510109A8CA7}"/>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223013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91FB8-3F51-4BE9-AECA-1EB2BF476BAA}"/>
              </a:ext>
            </a:extLst>
          </p:cNvPr>
          <p:cNvSpPr>
            <a:spLocks noGrp="1"/>
          </p:cNvSpPr>
          <p:nvPr>
            <p:ph type="title"/>
          </p:nvPr>
        </p:nvSpPr>
        <p:spPr/>
        <p:txBody>
          <a:bodyPr/>
          <a:lstStyle/>
          <a:p>
            <a:r>
              <a:rPr lang="en-US" dirty="0" err="1"/>
              <a:t>YouTUBE</a:t>
            </a:r>
            <a:r>
              <a:rPr lang="en-US" dirty="0"/>
              <a:t> video - </a:t>
            </a:r>
            <a:br>
              <a:rPr lang="en-US" dirty="0"/>
            </a:br>
            <a:r>
              <a:rPr lang="en-US" dirty="0"/>
              <a:t>Arduino Remote Emulator</a:t>
            </a:r>
          </a:p>
        </p:txBody>
      </p:sp>
      <p:pic>
        <p:nvPicPr>
          <p:cNvPr id="2050" name="Picture 2" descr="Image result for youtube channel logo">
            <a:extLst>
              <a:ext uri="{FF2B5EF4-FFF2-40B4-BE49-F238E27FC236}">
                <a16:creationId xmlns:a16="http://schemas.microsoft.com/office/drawing/2014/main" id="{692AD1FD-9775-4AFD-818C-FFDB53874D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0803" y="2630037"/>
            <a:ext cx="2906790" cy="237584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0383596-A2A0-468F-90B3-4532BF36FAC7}"/>
              </a:ext>
            </a:extLst>
          </p:cNvPr>
          <p:cNvSpPr/>
          <p:nvPr/>
        </p:nvSpPr>
        <p:spPr>
          <a:xfrm>
            <a:off x="3847593" y="3494793"/>
            <a:ext cx="3634328" cy="646331"/>
          </a:xfrm>
          <a:prstGeom prst="rect">
            <a:avLst/>
          </a:prstGeom>
        </p:spPr>
        <p:txBody>
          <a:bodyPr wrap="none">
            <a:spAutoFit/>
          </a:bodyPr>
          <a:lstStyle/>
          <a:p>
            <a:r>
              <a:rPr lang="en-US" dirty="0">
                <a:hlinkClick r:id="rId3"/>
              </a:rPr>
              <a:t>https://youtu.be/M0JINM7Kxn0</a:t>
            </a:r>
            <a:endParaRPr lang="en-US" dirty="0"/>
          </a:p>
          <a:p>
            <a:endParaRPr lang="en-US" dirty="0"/>
          </a:p>
        </p:txBody>
      </p:sp>
      <p:pic>
        <p:nvPicPr>
          <p:cNvPr id="5" name="Picture 4">
            <a:extLst>
              <a:ext uri="{FF2B5EF4-FFF2-40B4-BE49-F238E27FC236}">
                <a16:creationId xmlns:a16="http://schemas.microsoft.com/office/drawing/2014/main" id="{9A3DF4FE-42F5-49B7-96E0-A5E66CC52001}"/>
              </a:ext>
            </a:extLst>
          </p:cNvPr>
          <p:cNvPicPr>
            <a:picLocks noChangeAspect="1"/>
          </p:cNvPicPr>
          <p:nvPr/>
        </p:nvPicPr>
        <p:blipFill>
          <a:blip r:embed="rId4"/>
          <a:stretch>
            <a:fillRect/>
          </a:stretch>
        </p:blipFill>
        <p:spPr>
          <a:xfrm>
            <a:off x="3914635" y="2476500"/>
            <a:ext cx="3190875" cy="952500"/>
          </a:xfrm>
          <a:prstGeom prst="rect">
            <a:avLst/>
          </a:prstGeom>
        </p:spPr>
      </p:pic>
    </p:spTree>
    <p:extLst>
      <p:ext uri="{BB962C8B-B14F-4D97-AF65-F5344CB8AC3E}">
        <p14:creationId xmlns:p14="http://schemas.microsoft.com/office/powerpoint/2010/main" val="21088546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8EC7-C459-41F7-A94A-915437F09FF9}"/>
              </a:ext>
            </a:extLst>
          </p:cNvPr>
          <p:cNvSpPr>
            <a:spLocks noGrp="1"/>
          </p:cNvSpPr>
          <p:nvPr>
            <p:ph type="title"/>
          </p:nvPr>
        </p:nvSpPr>
        <p:spPr/>
        <p:txBody>
          <a:bodyPr>
            <a:normAutofit/>
          </a:bodyPr>
          <a:lstStyle/>
          <a:p>
            <a:pPr fontAlgn="base"/>
            <a:r>
              <a:rPr lang="en-US" dirty="0"/>
              <a:t>Manufacturer Codes</a:t>
            </a:r>
          </a:p>
        </p:txBody>
      </p:sp>
      <p:sp>
        <p:nvSpPr>
          <p:cNvPr id="3" name="Content Placeholder 2">
            <a:extLst>
              <a:ext uri="{FF2B5EF4-FFF2-40B4-BE49-F238E27FC236}">
                <a16:creationId xmlns:a16="http://schemas.microsoft.com/office/drawing/2014/main" id="{317548A5-5E6F-4644-BF1D-9B423C401B1B}"/>
              </a:ext>
            </a:extLst>
          </p:cNvPr>
          <p:cNvSpPr>
            <a:spLocks noGrp="1"/>
          </p:cNvSpPr>
          <p:nvPr>
            <p:ph idx="1"/>
          </p:nvPr>
        </p:nvSpPr>
        <p:spPr>
          <a:xfrm>
            <a:off x="685800" y="2194560"/>
            <a:ext cx="10820400" cy="4534714"/>
          </a:xfrm>
        </p:spPr>
        <p:txBody>
          <a:bodyPr>
            <a:normAutofit/>
          </a:bodyPr>
          <a:lstStyle/>
          <a:p>
            <a:r>
              <a:rPr lang="en-US" sz="1500" dirty="0">
                <a:solidFill>
                  <a:srgbClr val="666666"/>
                </a:solidFill>
                <a:latin typeface="Lato"/>
              </a:rPr>
              <a:t>Different manufacturers use different codes for their remote controls, in addition there are different codes for different devices made by the same manufacturer. </a:t>
            </a:r>
          </a:p>
          <a:p>
            <a:r>
              <a:rPr lang="en-US" sz="1500" dirty="0">
                <a:solidFill>
                  <a:srgbClr val="666666"/>
                </a:solidFill>
                <a:latin typeface="Lato"/>
              </a:rPr>
              <a:t>Codes are also shared between manufacturers so there is a possibility that two remotes may conflict with one another.</a:t>
            </a:r>
          </a:p>
          <a:p>
            <a:r>
              <a:rPr lang="en-US" sz="1500" dirty="0">
                <a:solidFill>
                  <a:schemeClr val="accent3">
                    <a:lumMod val="75000"/>
                  </a:schemeClr>
                </a:solidFill>
                <a:latin typeface="Lato"/>
                <a:hlinkClick r:id="rId2">
                  <a:extLst>
                    <a:ext uri="{A12FA001-AC4F-418D-AE19-62706E023703}">
                      <ahyp:hlinkClr xmlns:ahyp="http://schemas.microsoft.com/office/drawing/2018/hyperlinkcolor" val="tx"/>
                    </a:ext>
                  </a:extLst>
                </a:hlinkClick>
              </a:rPr>
              <a:t>A great resource for finding manufacturer codes is the IRDB</a:t>
            </a:r>
            <a:r>
              <a:rPr lang="en-US" sz="1500" dirty="0">
                <a:solidFill>
                  <a:srgbClr val="666666"/>
                </a:solidFill>
                <a:latin typeface="Lato"/>
              </a:rPr>
              <a:t>, which is an online database of IR codes for virtually every remote control device ever made. </a:t>
            </a:r>
          </a:p>
          <a:p>
            <a:endParaRPr lang="en-US" dirty="0"/>
          </a:p>
        </p:txBody>
      </p:sp>
      <p:sp>
        <p:nvSpPr>
          <p:cNvPr id="5" name="Rectangle 4">
            <a:extLst>
              <a:ext uri="{FF2B5EF4-FFF2-40B4-BE49-F238E27FC236}">
                <a16:creationId xmlns:a16="http://schemas.microsoft.com/office/drawing/2014/main" id="{385C85D1-49E3-4EA9-8920-024A2D71001F}"/>
              </a:ext>
            </a:extLst>
          </p:cNvPr>
          <p:cNvSpPr/>
          <p:nvPr/>
        </p:nvSpPr>
        <p:spPr>
          <a:xfrm>
            <a:off x="543791" y="1852229"/>
            <a:ext cx="11395364" cy="523220"/>
          </a:xfrm>
          <a:prstGeom prst="rect">
            <a:avLst/>
          </a:prstGeom>
        </p:spPr>
        <p:txBody>
          <a:bodyPr wrap="square">
            <a:spAutoFit/>
          </a:bodyPr>
          <a:lstStyle/>
          <a:p>
            <a:pPr marL="285750" indent="-285750">
              <a:buFont typeface="Arial" panose="020B0604020202020204" pitchFamily="34" charset="0"/>
              <a:buChar char="•"/>
            </a:pPr>
            <a:endParaRPr lang="en-US" sz="1400" dirty="0">
              <a:solidFill>
                <a:srgbClr val="666666"/>
              </a:solidFill>
              <a:latin typeface="Lato"/>
            </a:endParaRPr>
          </a:p>
          <a:p>
            <a:pPr marL="285750" indent="-285750">
              <a:buFont typeface="Arial" panose="020B0604020202020204" pitchFamily="34" charset="0"/>
              <a:buChar char="•"/>
            </a:pPr>
            <a:endParaRPr lang="en-US" sz="1400" dirty="0"/>
          </a:p>
        </p:txBody>
      </p:sp>
      <p:sp>
        <p:nvSpPr>
          <p:cNvPr id="6" name="Title 1">
            <a:extLst>
              <a:ext uri="{FF2B5EF4-FFF2-40B4-BE49-F238E27FC236}">
                <a16:creationId xmlns:a16="http://schemas.microsoft.com/office/drawing/2014/main" id="{423F9ED3-E5AE-4FC6-B1C6-274B41B8A28A}"/>
              </a:ext>
            </a:extLst>
          </p:cNvPr>
          <p:cNvSpPr txBox="1">
            <a:spLocks/>
          </p:cNvSpPr>
          <p:nvPr/>
        </p:nvSpPr>
        <p:spPr>
          <a:xfrm>
            <a:off x="2753591" y="3798518"/>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fontAlgn="base"/>
            <a:endParaRPr lang="en-US" dirty="0"/>
          </a:p>
        </p:txBody>
      </p:sp>
      <p:sp>
        <p:nvSpPr>
          <p:cNvPr id="7" name="Content Placeholder 2">
            <a:extLst>
              <a:ext uri="{FF2B5EF4-FFF2-40B4-BE49-F238E27FC236}">
                <a16:creationId xmlns:a16="http://schemas.microsoft.com/office/drawing/2014/main" id="{BEBB0E8B-69B2-4373-857C-63044C3AC860}"/>
              </a:ext>
            </a:extLst>
          </p:cNvPr>
          <p:cNvSpPr txBox="1">
            <a:spLocks/>
          </p:cNvSpPr>
          <p:nvPr/>
        </p:nvSpPr>
        <p:spPr>
          <a:xfrm>
            <a:off x="543791" y="5228705"/>
            <a:ext cx="10820400" cy="12930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endParaRPr lang="en-US" sz="1500" dirty="0">
              <a:solidFill>
                <a:srgbClr val="666666"/>
              </a:solidFill>
              <a:latin typeface="Lato"/>
            </a:endParaRPr>
          </a:p>
        </p:txBody>
      </p:sp>
    </p:spTree>
    <p:extLst>
      <p:ext uri="{BB962C8B-B14F-4D97-AF65-F5344CB8AC3E}">
        <p14:creationId xmlns:p14="http://schemas.microsoft.com/office/powerpoint/2010/main" val="41381594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0" name="Picture 9">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2" name="Rectangle 11">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fontAlgn="base"/>
            <a:r>
              <a:rPr lang="en-US" sz="5400" kern="1200" cap="all" baseline="0">
                <a:solidFill>
                  <a:schemeClr val="tx1"/>
                </a:solidFill>
                <a:latin typeface="+mj-lt"/>
                <a:ea typeface="+mj-ea"/>
                <a:cs typeface="+mj-cs"/>
              </a:rPr>
              <a:t>Controlling servo motor using ir remote</a:t>
            </a:r>
          </a:p>
        </p:txBody>
      </p:sp>
      <p:sp>
        <p:nvSpPr>
          <p:cNvPr id="3" name="Text Placeholder 2">
            <a:extLst>
              <a:ext uri="{FF2B5EF4-FFF2-40B4-BE49-F238E27FC236}">
                <a16:creationId xmlns:a16="http://schemas.microsoft.com/office/drawing/2014/main" id="{9433B5E8-8F87-49A0-B5F0-00243E13D889}"/>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16" name="Straight Connector 15">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9369875"/>
      </p:ext>
    </p:extLst>
  </p:cSld>
  <p:clrMapOvr>
    <a:overrideClrMapping bg1="dk1" tx1="lt1" bg2="dk2" tx2="lt2" accent1="accent1" accent2="accent2" accent3="accent3" accent4="accent4" accent5="accent5" accent6="accent6" hlink="hlink" folHlink="folHlink"/>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a:bodyPr>
          <a:lstStyle/>
          <a:p>
            <a:pPr fontAlgn="base"/>
            <a:r>
              <a:rPr lang="en-US" dirty="0"/>
              <a:t>Controlling servo motor using </a:t>
            </a:r>
            <a:r>
              <a:rPr lang="en-US" dirty="0" err="1"/>
              <a:t>ir</a:t>
            </a:r>
            <a:r>
              <a:rPr lang="en-US" dirty="0"/>
              <a:t> remote</a:t>
            </a:r>
          </a:p>
        </p:txBody>
      </p:sp>
      <p:sp>
        <p:nvSpPr>
          <p:cNvPr id="5" name="Rectangle 4">
            <a:extLst>
              <a:ext uri="{FF2B5EF4-FFF2-40B4-BE49-F238E27FC236}">
                <a16:creationId xmlns:a16="http://schemas.microsoft.com/office/drawing/2014/main" id="{9FC402D0-2828-4F60-B937-FF617595F29A}"/>
              </a:ext>
            </a:extLst>
          </p:cNvPr>
          <p:cNvSpPr/>
          <p:nvPr/>
        </p:nvSpPr>
        <p:spPr>
          <a:xfrm>
            <a:off x="340310" y="1951672"/>
            <a:ext cx="11165890" cy="5478423"/>
          </a:xfrm>
          <a:prstGeom prst="rect">
            <a:avLst/>
          </a:prstGeom>
        </p:spPr>
        <p:txBody>
          <a:bodyPr wrap="square">
            <a:spAutoFit/>
          </a:bodyPr>
          <a:lstStyle/>
          <a:p>
            <a:pPr marL="285750" indent="-285750" algn="just" fontAlgn="base">
              <a:buFont typeface="Arial" panose="020B0604020202020204" pitchFamily="34" charset="0"/>
              <a:buChar char="•"/>
            </a:pPr>
            <a:r>
              <a:rPr lang="en-US" sz="1400" dirty="0">
                <a:solidFill>
                  <a:srgbClr val="666666"/>
                </a:solidFill>
                <a:latin typeface="Lato"/>
              </a:rPr>
              <a:t>It’s now time to put an IR remote control to work in our own Arduino project.</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There are a number of inexpensive remote control kits you can pick up on eBay and Amazon. Each one comes with a remote as well as an IR receiver module and an IR LED. They are all very inexpensive and ideal for creating our own remote control for our Arduino projects.</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Using these remotes is exactly the same as using the commercial IR remotes we have been experimenting with, and you may use all of the previous sketches and wiring diagrams to put them to work.</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r>
              <a:rPr lang="en-US" sz="1400" dirty="0">
                <a:solidFill>
                  <a:srgbClr val="666666"/>
                </a:solidFill>
                <a:latin typeface="Lato"/>
              </a:rPr>
              <a:t>In this project I’m going to control a small servo motor with one of those inexpensive custom remote controls. I have decided to only use three buttons for this demonstration, of course you’re free to expand upon this and use all of them if you wish.</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fontAlgn="base">
              <a:buFont typeface="Arial" panose="020B0604020202020204" pitchFamily="34" charset="0"/>
              <a:buChar char="•"/>
            </a:pPr>
            <a:r>
              <a:rPr lang="en-US" sz="1400" b="1" dirty="0">
                <a:solidFill>
                  <a:srgbClr val="666666"/>
                </a:solidFill>
                <a:latin typeface="Lato"/>
              </a:rPr>
              <a:t>My project will control the servo motor as follows:</a:t>
            </a:r>
          </a:p>
          <a:p>
            <a:pPr marL="742950" lvl="1" indent="-285750" fontAlgn="base">
              <a:buFont typeface="Arial" panose="020B0604020202020204" pitchFamily="34" charset="0"/>
              <a:buChar char="•"/>
            </a:pPr>
            <a:r>
              <a:rPr lang="en-US" sz="1400" dirty="0">
                <a:solidFill>
                  <a:srgbClr val="666666"/>
                </a:solidFill>
                <a:latin typeface="Lato"/>
              </a:rPr>
              <a:t>The servo will start in the center position.</a:t>
            </a:r>
          </a:p>
          <a:p>
            <a:pPr marL="742950" lvl="1" indent="-285750" fontAlgn="base">
              <a:buFont typeface="Arial" panose="020B0604020202020204" pitchFamily="34" charset="0"/>
              <a:buChar char="•"/>
            </a:pPr>
            <a:r>
              <a:rPr lang="en-US" sz="1400" dirty="0">
                <a:solidFill>
                  <a:srgbClr val="666666"/>
                </a:solidFill>
                <a:latin typeface="Lato"/>
              </a:rPr>
              <a:t>Pressing the Left (&lt;) button once will move the servo two degrees to the left. Holding it down will make it continuously move left until it reaches the end of travel.</a:t>
            </a:r>
          </a:p>
          <a:p>
            <a:pPr marL="742950" lvl="1" indent="-285750" fontAlgn="base">
              <a:buFont typeface="Arial" panose="020B0604020202020204" pitchFamily="34" charset="0"/>
              <a:buChar char="•"/>
            </a:pPr>
            <a:r>
              <a:rPr lang="en-US" sz="1400" dirty="0">
                <a:solidFill>
                  <a:srgbClr val="666666"/>
                </a:solidFill>
                <a:latin typeface="Lato"/>
              </a:rPr>
              <a:t>Pressing the Right (&gt;) button once will move the servo right by two degrees. Holding it down will make it continuously move right until it reaches the end of travel.</a:t>
            </a:r>
          </a:p>
          <a:p>
            <a:pPr marL="742950" lvl="1" indent="-285750" fontAlgn="base">
              <a:buFont typeface="Arial" panose="020B0604020202020204" pitchFamily="34" charset="0"/>
              <a:buChar char="•"/>
            </a:pPr>
            <a:r>
              <a:rPr lang="en-US" sz="1400" dirty="0">
                <a:solidFill>
                  <a:srgbClr val="666666"/>
                </a:solidFill>
                <a:latin typeface="Lato"/>
              </a:rPr>
              <a:t>Pressing the OK button will center the servo.</a:t>
            </a: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fontAlgn="base">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endParaRPr lang="en-US" sz="1400" dirty="0">
              <a:solidFill>
                <a:srgbClr val="666666"/>
              </a:solidFill>
              <a:latin typeface="Lato"/>
            </a:endParaRPr>
          </a:p>
          <a:p>
            <a:pPr marL="285750" indent="-285750" algn="just">
              <a:buFont typeface="Arial" panose="020B0604020202020204" pitchFamily="34" charset="0"/>
              <a:buChar char="•"/>
            </a:pPr>
            <a:endParaRPr lang="en-US" sz="1400" dirty="0">
              <a:solidFill>
                <a:srgbClr val="666666"/>
              </a:solidFill>
              <a:latin typeface="Lato"/>
            </a:endParaRPr>
          </a:p>
        </p:txBody>
      </p:sp>
    </p:spTree>
    <p:extLst>
      <p:ext uri="{BB962C8B-B14F-4D97-AF65-F5344CB8AC3E}">
        <p14:creationId xmlns:p14="http://schemas.microsoft.com/office/powerpoint/2010/main" val="14442762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1" name="Picture 10">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3" name="Rectangle 12">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F1776AEA-DA03-417F-8258-814B2F06E6BB}"/>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a:r>
              <a:rPr lang="en-US" sz="5400" kern="1200" cap="all" baseline="0">
                <a:solidFill>
                  <a:schemeClr val="tx1"/>
                </a:solidFill>
                <a:latin typeface="+mj-lt"/>
                <a:ea typeface="+mj-ea"/>
                <a:cs typeface="+mj-cs"/>
              </a:rPr>
              <a:t>Circuit</a:t>
            </a:r>
          </a:p>
        </p:txBody>
      </p:sp>
      <p:sp>
        <p:nvSpPr>
          <p:cNvPr id="4" name="Text Placeholder 3">
            <a:extLst>
              <a:ext uri="{FF2B5EF4-FFF2-40B4-BE49-F238E27FC236}">
                <a16:creationId xmlns:a16="http://schemas.microsoft.com/office/drawing/2014/main" id="{4A583CED-E217-4440-A064-60415C8AA3A5}"/>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17" name="Straight Connector 16">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5462514"/>
      </p:ext>
    </p:extLst>
  </p:cSld>
  <p:clrMapOvr>
    <a:overrideClrMapping bg1="dk1" tx1="lt1" bg2="dk2" tx2="lt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76AEA-DA03-417F-8258-814B2F06E6BB}"/>
              </a:ext>
            </a:extLst>
          </p:cNvPr>
          <p:cNvSpPr>
            <a:spLocks noGrp="1"/>
          </p:cNvSpPr>
          <p:nvPr>
            <p:ph type="title"/>
          </p:nvPr>
        </p:nvSpPr>
        <p:spPr/>
        <p:txBody>
          <a:bodyPr/>
          <a:lstStyle/>
          <a:p>
            <a:r>
              <a:rPr lang="en-US" dirty="0"/>
              <a:t>Circuit</a:t>
            </a:r>
          </a:p>
        </p:txBody>
      </p:sp>
      <p:pic>
        <p:nvPicPr>
          <p:cNvPr id="4" name="Picture 3">
            <a:extLst>
              <a:ext uri="{FF2B5EF4-FFF2-40B4-BE49-F238E27FC236}">
                <a16:creationId xmlns:a16="http://schemas.microsoft.com/office/drawing/2014/main" id="{7927251E-4721-4186-ACA3-E4C4FF54869D}"/>
              </a:ext>
            </a:extLst>
          </p:cNvPr>
          <p:cNvPicPr>
            <a:picLocks noChangeAspect="1"/>
          </p:cNvPicPr>
          <p:nvPr/>
        </p:nvPicPr>
        <p:blipFill>
          <a:blip r:embed="rId2"/>
          <a:stretch>
            <a:fillRect/>
          </a:stretch>
        </p:blipFill>
        <p:spPr>
          <a:xfrm>
            <a:off x="5515752" y="3234613"/>
            <a:ext cx="6572250" cy="3505200"/>
          </a:xfrm>
          <a:prstGeom prst="rect">
            <a:avLst/>
          </a:prstGeom>
        </p:spPr>
      </p:pic>
      <p:sp>
        <p:nvSpPr>
          <p:cNvPr id="5" name="Rectangle 4">
            <a:extLst>
              <a:ext uri="{FF2B5EF4-FFF2-40B4-BE49-F238E27FC236}">
                <a16:creationId xmlns:a16="http://schemas.microsoft.com/office/drawing/2014/main" id="{8F9AC247-9442-42E9-9620-064373A9B9F6}"/>
              </a:ext>
            </a:extLst>
          </p:cNvPr>
          <p:cNvSpPr/>
          <p:nvPr/>
        </p:nvSpPr>
        <p:spPr>
          <a:xfrm>
            <a:off x="103998" y="1848351"/>
            <a:ext cx="11737394" cy="1200329"/>
          </a:xfrm>
          <a:prstGeom prst="rect">
            <a:avLst/>
          </a:prstGeom>
        </p:spPr>
        <p:txBody>
          <a:bodyPr wrap="square">
            <a:spAutoFit/>
          </a:bodyPr>
          <a:lstStyle/>
          <a:p>
            <a:pPr marL="285750" indent="-285750" fontAlgn="base">
              <a:buFont typeface="Arial" panose="020B0604020202020204" pitchFamily="34" charset="0"/>
              <a:buChar char="•"/>
            </a:pPr>
            <a:r>
              <a:rPr lang="en-US" sz="1200" dirty="0">
                <a:solidFill>
                  <a:srgbClr val="666666"/>
                </a:solidFill>
                <a:latin typeface="Lato"/>
              </a:rPr>
              <a:t>Note that I used a separate 5-volt power supply for the servo motor instead of using the Arduino 5-volt output. </a:t>
            </a:r>
          </a:p>
          <a:p>
            <a:pPr marL="285750" indent="-285750" fontAlgn="base">
              <a:buFont typeface="Arial" panose="020B0604020202020204" pitchFamily="34" charset="0"/>
              <a:buChar char="•"/>
            </a:pPr>
            <a:endParaRPr lang="en-US" sz="1200" dirty="0">
              <a:solidFill>
                <a:srgbClr val="666666"/>
              </a:solidFill>
              <a:latin typeface="Lato"/>
            </a:endParaRPr>
          </a:p>
          <a:p>
            <a:pPr marL="285750" indent="-285750" fontAlgn="base">
              <a:buFont typeface="Arial" panose="020B0604020202020204" pitchFamily="34" charset="0"/>
              <a:buChar char="•"/>
            </a:pPr>
            <a:r>
              <a:rPr lang="en-US" sz="1200" dirty="0">
                <a:solidFill>
                  <a:srgbClr val="666666"/>
                </a:solidFill>
                <a:latin typeface="Lato"/>
              </a:rPr>
              <a:t>I found that the servo put too much electrical noise onto the 5-volt line and this interfered with the IR Sensor.  </a:t>
            </a:r>
          </a:p>
          <a:p>
            <a:pPr marL="285750" indent="-285750" fontAlgn="base">
              <a:buFont typeface="Arial" panose="020B0604020202020204" pitchFamily="34" charset="0"/>
              <a:buChar char="•"/>
            </a:pPr>
            <a:endParaRPr lang="en-US" sz="1200" dirty="0">
              <a:solidFill>
                <a:srgbClr val="666666"/>
              </a:solidFill>
              <a:latin typeface="Lato"/>
            </a:endParaRPr>
          </a:p>
          <a:p>
            <a:pPr marL="285750" indent="-285750" fontAlgn="base">
              <a:buFont typeface="Arial" panose="020B0604020202020204" pitchFamily="34" charset="0"/>
              <a:buChar char="•"/>
            </a:pPr>
            <a:r>
              <a:rPr lang="en-US" sz="1200" dirty="0">
                <a:solidFill>
                  <a:srgbClr val="666666"/>
                </a:solidFill>
                <a:latin typeface="Lato"/>
              </a:rPr>
              <a:t>I tried putting a 100uf capacitor across the power supply line to attempt to reduce the noise, it did but it still did not eliminate it completely. So I used my 5-volt bench supply to drive the servo.</a:t>
            </a:r>
          </a:p>
        </p:txBody>
      </p:sp>
      <p:sp>
        <p:nvSpPr>
          <p:cNvPr id="7" name="Rectangle 6">
            <a:extLst>
              <a:ext uri="{FF2B5EF4-FFF2-40B4-BE49-F238E27FC236}">
                <a16:creationId xmlns:a16="http://schemas.microsoft.com/office/drawing/2014/main" id="{2649FA9D-F6DD-40EC-AAFC-A016BCA3A65F}"/>
              </a:ext>
            </a:extLst>
          </p:cNvPr>
          <p:cNvSpPr/>
          <p:nvPr/>
        </p:nvSpPr>
        <p:spPr>
          <a:xfrm>
            <a:off x="103998" y="3048680"/>
            <a:ext cx="5281734" cy="2492990"/>
          </a:xfrm>
          <a:prstGeom prst="rect">
            <a:avLst/>
          </a:prstGeom>
        </p:spPr>
        <p:txBody>
          <a:bodyPr wrap="square">
            <a:spAutoFit/>
          </a:bodyPr>
          <a:lstStyle/>
          <a:p>
            <a:pPr marL="285750" indent="-285750" fontAlgn="base">
              <a:buFont typeface="Arial" panose="020B0604020202020204" pitchFamily="34" charset="0"/>
              <a:buChar char="•"/>
            </a:pPr>
            <a:r>
              <a:rPr lang="en-US" sz="1200" dirty="0">
                <a:solidFill>
                  <a:srgbClr val="666666"/>
                </a:solidFill>
                <a:latin typeface="Lato"/>
              </a:rPr>
              <a:t>If you wish you can also use a 6-volt battery to power the servo as most small servos are rated to accept 6-volts. Just don’t use the Arduino supply!</a:t>
            </a:r>
          </a:p>
          <a:p>
            <a:pPr marL="285750" indent="-285750" fontAlgn="base">
              <a:buFont typeface="Arial" panose="020B0604020202020204" pitchFamily="34" charset="0"/>
              <a:buChar char="•"/>
            </a:pPr>
            <a:endParaRPr lang="en-US" sz="1200" dirty="0">
              <a:solidFill>
                <a:srgbClr val="666666"/>
              </a:solidFill>
              <a:latin typeface="Lato"/>
            </a:endParaRPr>
          </a:p>
          <a:p>
            <a:pPr marL="285750" indent="-285750" fontAlgn="base">
              <a:buFont typeface="Arial" panose="020B0604020202020204" pitchFamily="34" charset="0"/>
              <a:buChar char="•"/>
            </a:pPr>
            <a:endParaRPr lang="en-US" sz="1200" dirty="0">
              <a:solidFill>
                <a:srgbClr val="666666"/>
              </a:solidFill>
              <a:latin typeface="Lato"/>
            </a:endParaRPr>
          </a:p>
          <a:p>
            <a:pPr marL="285750" indent="-285750" fontAlgn="base">
              <a:buFont typeface="Arial" panose="020B0604020202020204" pitchFamily="34" charset="0"/>
              <a:buChar char="•"/>
            </a:pPr>
            <a:endParaRPr lang="en-US" sz="1200" dirty="0">
              <a:solidFill>
                <a:srgbClr val="666666"/>
              </a:solidFill>
              <a:latin typeface="Lato"/>
            </a:endParaRPr>
          </a:p>
          <a:p>
            <a:pPr marL="285750" indent="-285750" fontAlgn="base">
              <a:buFont typeface="Arial" panose="020B0604020202020204" pitchFamily="34" charset="0"/>
              <a:buChar char="•"/>
            </a:pPr>
            <a:r>
              <a:rPr lang="en-US" sz="1200" dirty="0">
                <a:solidFill>
                  <a:srgbClr val="666666"/>
                </a:solidFill>
                <a:highlight>
                  <a:srgbClr val="FFFF00"/>
                </a:highlight>
                <a:latin typeface="Lato"/>
              </a:rPr>
              <a:t>The servo motor has three leads, with one more than a DC motor. Each lead has a color code. </a:t>
            </a:r>
          </a:p>
          <a:p>
            <a:pPr marL="285750" indent="-285750" fontAlgn="base">
              <a:buFont typeface="Arial" panose="020B0604020202020204" pitchFamily="34" charset="0"/>
              <a:buChar char="•"/>
            </a:pPr>
            <a:r>
              <a:rPr lang="en-US" sz="1200" dirty="0">
                <a:solidFill>
                  <a:srgbClr val="666666"/>
                </a:solidFill>
                <a:latin typeface="Lato"/>
              </a:rPr>
              <a:t>So you have to connect the </a:t>
            </a:r>
            <a:r>
              <a:rPr lang="en-US" sz="1200" dirty="0">
                <a:solidFill>
                  <a:srgbClr val="666666"/>
                </a:solidFill>
                <a:highlight>
                  <a:srgbClr val="FFFF00"/>
                </a:highlight>
                <a:latin typeface="Lato"/>
              </a:rPr>
              <a:t>brown wire </a:t>
            </a:r>
            <a:r>
              <a:rPr lang="en-US" sz="1200" dirty="0">
                <a:solidFill>
                  <a:srgbClr val="666666"/>
                </a:solidFill>
                <a:latin typeface="Lato"/>
              </a:rPr>
              <a:t>from the micro servo to the </a:t>
            </a:r>
            <a:r>
              <a:rPr lang="en-US" sz="1200" dirty="0">
                <a:solidFill>
                  <a:srgbClr val="666666"/>
                </a:solidFill>
                <a:highlight>
                  <a:srgbClr val="FFFF00"/>
                </a:highlight>
                <a:latin typeface="Lato"/>
              </a:rPr>
              <a:t>GND pin </a:t>
            </a:r>
            <a:r>
              <a:rPr lang="en-US" sz="1200" dirty="0">
                <a:solidFill>
                  <a:srgbClr val="666666"/>
                </a:solidFill>
                <a:latin typeface="Lato"/>
              </a:rPr>
              <a:t>on the Arduino.</a:t>
            </a:r>
          </a:p>
          <a:p>
            <a:pPr marL="285750" indent="-285750" fontAlgn="base">
              <a:buFont typeface="Arial" panose="020B0604020202020204" pitchFamily="34" charset="0"/>
              <a:buChar char="•"/>
            </a:pPr>
            <a:r>
              <a:rPr lang="en-US" sz="1200" dirty="0">
                <a:solidFill>
                  <a:srgbClr val="666666"/>
                </a:solidFill>
                <a:latin typeface="Lato"/>
              </a:rPr>
              <a:t>Connect the </a:t>
            </a:r>
            <a:r>
              <a:rPr lang="en-US" sz="1200" dirty="0">
                <a:solidFill>
                  <a:srgbClr val="666666"/>
                </a:solidFill>
                <a:highlight>
                  <a:srgbClr val="FFFF00"/>
                </a:highlight>
                <a:latin typeface="Lato"/>
              </a:rPr>
              <a:t>red wire </a:t>
            </a:r>
            <a:r>
              <a:rPr lang="en-US" sz="1200" dirty="0">
                <a:solidFill>
                  <a:srgbClr val="666666"/>
                </a:solidFill>
                <a:latin typeface="Lato"/>
              </a:rPr>
              <a:t>from the servo to the </a:t>
            </a:r>
            <a:r>
              <a:rPr lang="en-US" sz="1200" dirty="0">
                <a:solidFill>
                  <a:srgbClr val="666666"/>
                </a:solidFill>
                <a:highlight>
                  <a:srgbClr val="FFFF00"/>
                </a:highlight>
                <a:latin typeface="Lato"/>
              </a:rPr>
              <a:t>+5V </a:t>
            </a:r>
            <a:r>
              <a:rPr lang="en-US" sz="1200" dirty="0">
                <a:solidFill>
                  <a:srgbClr val="666666"/>
                </a:solidFill>
                <a:latin typeface="Lato"/>
              </a:rPr>
              <a:t>on the Arduino. </a:t>
            </a:r>
          </a:p>
          <a:p>
            <a:pPr marL="285750" indent="-285750" fontAlgn="base">
              <a:buFont typeface="Arial" panose="020B0604020202020204" pitchFamily="34" charset="0"/>
              <a:buChar char="•"/>
            </a:pPr>
            <a:r>
              <a:rPr lang="en-US" sz="1200" dirty="0">
                <a:solidFill>
                  <a:srgbClr val="666666"/>
                </a:solidFill>
                <a:latin typeface="Lato"/>
              </a:rPr>
              <a:t>And finally, connect the </a:t>
            </a:r>
            <a:r>
              <a:rPr lang="en-US" sz="1200" dirty="0">
                <a:solidFill>
                  <a:srgbClr val="666666"/>
                </a:solidFill>
                <a:highlight>
                  <a:srgbClr val="FFFF00"/>
                </a:highlight>
                <a:latin typeface="Lato"/>
              </a:rPr>
              <a:t>orange wire </a:t>
            </a:r>
            <a:r>
              <a:rPr lang="en-US" sz="1200" dirty="0">
                <a:solidFill>
                  <a:srgbClr val="666666"/>
                </a:solidFill>
                <a:latin typeface="Lato"/>
              </a:rPr>
              <a:t>from the SG90 servo to a </a:t>
            </a:r>
            <a:r>
              <a:rPr lang="en-US" sz="1200" dirty="0">
                <a:solidFill>
                  <a:srgbClr val="666666"/>
                </a:solidFill>
                <a:highlight>
                  <a:srgbClr val="FFFF00"/>
                </a:highlight>
                <a:latin typeface="Lato"/>
              </a:rPr>
              <a:t>digital pin (pin 6) </a:t>
            </a:r>
            <a:r>
              <a:rPr lang="en-US" sz="1200" dirty="0">
                <a:solidFill>
                  <a:srgbClr val="666666"/>
                </a:solidFill>
                <a:latin typeface="Lato"/>
              </a:rPr>
              <a:t>on the Arduino.</a:t>
            </a:r>
          </a:p>
        </p:txBody>
      </p:sp>
    </p:spTree>
    <p:extLst>
      <p:ext uri="{BB962C8B-B14F-4D97-AF65-F5344CB8AC3E}">
        <p14:creationId xmlns:p14="http://schemas.microsoft.com/office/powerpoint/2010/main" val="20499106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2308194" y="764373"/>
            <a:ext cx="9198006" cy="1293028"/>
          </a:xfrm>
        </p:spPr>
        <p:txBody>
          <a:bodyPr>
            <a:normAutofit/>
          </a:bodyPr>
          <a:lstStyle/>
          <a:p>
            <a:pPr fontAlgn="base"/>
            <a:r>
              <a:rPr lang="en-US" dirty="0"/>
              <a:t>Code – </a:t>
            </a:r>
            <a:br>
              <a:rPr lang="en-US" dirty="0"/>
            </a:br>
            <a:r>
              <a:rPr lang="en-US" dirty="0"/>
              <a:t>Controlling servo motor</a:t>
            </a:r>
          </a:p>
        </p:txBody>
      </p:sp>
      <p:sp>
        <p:nvSpPr>
          <p:cNvPr id="3" name="Rectangle 2">
            <a:extLst>
              <a:ext uri="{FF2B5EF4-FFF2-40B4-BE49-F238E27FC236}">
                <a16:creationId xmlns:a16="http://schemas.microsoft.com/office/drawing/2014/main" id="{5BBD2886-8789-4EDA-B8D8-43255FDB1A82}"/>
              </a:ext>
            </a:extLst>
          </p:cNvPr>
          <p:cNvSpPr/>
          <p:nvPr/>
        </p:nvSpPr>
        <p:spPr>
          <a:xfrm>
            <a:off x="295922" y="1183970"/>
            <a:ext cx="3083511" cy="5786199"/>
          </a:xfrm>
          <a:prstGeom prst="rect">
            <a:avLst/>
          </a:prstGeom>
        </p:spPr>
        <p:txBody>
          <a:bodyPr wrap="square">
            <a:spAutoFit/>
          </a:bodyPr>
          <a:lstStyle/>
          <a:p>
            <a:r>
              <a:rPr lang="en-US" sz="1000" dirty="0"/>
              <a:t>// Include IR Remote Library by Ken </a:t>
            </a:r>
            <a:r>
              <a:rPr lang="en-US" sz="1000" dirty="0" err="1"/>
              <a:t>Shirriff</a:t>
            </a:r>
            <a:endParaRPr lang="en-US" sz="1000" dirty="0"/>
          </a:p>
          <a:p>
            <a:r>
              <a:rPr lang="en-US" sz="1000" dirty="0"/>
              <a:t>#include &lt;</a:t>
            </a:r>
            <a:r>
              <a:rPr lang="en-US" sz="1000" dirty="0" err="1"/>
              <a:t>IRremote.h</a:t>
            </a:r>
            <a:r>
              <a:rPr lang="en-US" sz="1000" dirty="0"/>
              <a:t>&gt;</a:t>
            </a:r>
          </a:p>
          <a:p>
            <a:endParaRPr lang="en-US" sz="1000" dirty="0"/>
          </a:p>
          <a:p>
            <a:r>
              <a:rPr lang="en-US" sz="1000" dirty="0"/>
              <a:t>// Include Arduino Servo Library</a:t>
            </a:r>
          </a:p>
          <a:p>
            <a:r>
              <a:rPr lang="en-US" sz="1000" dirty="0"/>
              <a:t>#include &lt;</a:t>
            </a:r>
            <a:r>
              <a:rPr lang="en-US" sz="1000" dirty="0" err="1"/>
              <a:t>Servo.h</a:t>
            </a:r>
            <a:r>
              <a:rPr lang="en-US" sz="1000" dirty="0"/>
              <a:t>&gt;</a:t>
            </a:r>
          </a:p>
          <a:p>
            <a:endParaRPr lang="en-US" sz="1000" dirty="0"/>
          </a:p>
          <a:p>
            <a:r>
              <a:rPr lang="en-US" sz="1000" dirty="0"/>
              <a:t>// Remote Key Codes</a:t>
            </a:r>
          </a:p>
          <a:p>
            <a:r>
              <a:rPr lang="en-US" sz="1000" dirty="0"/>
              <a:t>// </a:t>
            </a:r>
            <a:r>
              <a:rPr lang="en-US" sz="1000" dirty="0" err="1"/>
              <a:t>Warmex</a:t>
            </a:r>
            <a:r>
              <a:rPr lang="en-US" sz="1000" dirty="0"/>
              <a:t> - NEC based - 32Bits</a:t>
            </a:r>
          </a:p>
          <a:p>
            <a:r>
              <a:rPr lang="en-US" sz="1000" dirty="0"/>
              <a:t>#define KEY_VOL_UP    0xFF31CE</a:t>
            </a:r>
          </a:p>
          <a:p>
            <a:r>
              <a:rPr lang="en-US" sz="1000" dirty="0"/>
              <a:t>#define KEY_VOL_DOWN  0xFF11EE</a:t>
            </a:r>
          </a:p>
          <a:p>
            <a:r>
              <a:rPr lang="en-US" sz="1000" dirty="0"/>
              <a:t>#define KEY_ON_OFF    0xFF19E6</a:t>
            </a:r>
          </a:p>
          <a:p>
            <a:r>
              <a:rPr lang="en-US" sz="1000" dirty="0"/>
              <a:t>#define KEY_MODE      0xFF29D6</a:t>
            </a:r>
          </a:p>
          <a:p>
            <a:r>
              <a:rPr lang="en-US" sz="1000" dirty="0"/>
              <a:t>#define KEY_TIMER     0xFF09F6</a:t>
            </a:r>
          </a:p>
          <a:p>
            <a:endParaRPr lang="en-US" sz="1000" dirty="0"/>
          </a:p>
          <a:p>
            <a:r>
              <a:rPr lang="en-US" sz="1000" dirty="0"/>
              <a:t>#define DELAY         30</a:t>
            </a:r>
          </a:p>
          <a:p>
            <a:r>
              <a:rPr lang="en-US" sz="1000" dirty="0"/>
              <a:t>#define KEY_REPEAT_CODE    0xFFFFFFFF</a:t>
            </a:r>
          </a:p>
          <a:p>
            <a:endParaRPr lang="en-US" sz="1000" dirty="0"/>
          </a:p>
          <a:p>
            <a:r>
              <a:rPr lang="en-US" sz="1000" dirty="0"/>
              <a:t>// Define Sensor Pin</a:t>
            </a:r>
          </a:p>
          <a:p>
            <a:r>
              <a:rPr lang="en-US" sz="1000" dirty="0"/>
              <a:t>const int RECV_PIN = 4;</a:t>
            </a:r>
          </a:p>
          <a:p>
            <a:endParaRPr lang="en-US" sz="1000" dirty="0"/>
          </a:p>
          <a:p>
            <a:r>
              <a:rPr lang="en-US" sz="1000" dirty="0"/>
              <a:t>// Define Servo Pin</a:t>
            </a:r>
          </a:p>
          <a:p>
            <a:r>
              <a:rPr lang="en-US" sz="1000" dirty="0"/>
              <a:t>const int SERVO_PIN = 6;</a:t>
            </a:r>
          </a:p>
          <a:p>
            <a:endParaRPr lang="en-US" sz="1000" dirty="0"/>
          </a:p>
          <a:p>
            <a:r>
              <a:rPr lang="en-US" sz="1000" dirty="0"/>
              <a:t>// Define Variable for Servo position</a:t>
            </a:r>
          </a:p>
          <a:p>
            <a:r>
              <a:rPr lang="en-US" sz="1000" dirty="0"/>
              <a:t>// Start at 90 Degrees (Center position)</a:t>
            </a:r>
          </a:p>
          <a:p>
            <a:r>
              <a:rPr lang="en-US" sz="1000" dirty="0"/>
              <a:t>int pos = 90;         </a:t>
            </a:r>
          </a:p>
          <a:p>
            <a:endParaRPr lang="en-US" sz="1000" dirty="0"/>
          </a:p>
          <a:p>
            <a:r>
              <a:rPr lang="en-US" sz="1000" dirty="0"/>
              <a:t>// Define variable to store last code received</a:t>
            </a:r>
          </a:p>
          <a:p>
            <a:r>
              <a:rPr lang="en-US" sz="1000" dirty="0"/>
              <a:t>unsigned long </a:t>
            </a:r>
            <a:r>
              <a:rPr lang="en-US" sz="1000" dirty="0" err="1"/>
              <a:t>lastCode</a:t>
            </a:r>
            <a:r>
              <a:rPr lang="en-US" sz="1000" dirty="0"/>
              <a:t>; </a:t>
            </a:r>
          </a:p>
          <a:p>
            <a:endParaRPr lang="en-US" sz="1000" dirty="0"/>
          </a:p>
          <a:p>
            <a:r>
              <a:rPr lang="en-US" sz="1000" dirty="0"/>
              <a:t>// Define IR Receiver and Results Objects</a:t>
            </a:r>
          </a:p>
          <a:p>
            <a:r>
              <a:rPr lang="en-US" sz="1000" dirty="0" err="1"/>
              <a:t>IRrecv</a:t>
            </a:r>
            <a:r>
              <a:rPr lang="en-US" sz="1000" dirty="0"/>
              <a:t> </a:t>
            </a:r>
            <a:r>
              <a:rPr lang="en-US" sz="1000" dirty="0" err="1"/>
              <a:t>irrecv</a:t>
            </a:r>
            <a:r>
              <a:rPr lang="en-US" sz="1000" dirty="0"/>
              <a:t>(RECV_PIN);</a:t>
            </a:r>
          </a:p>
          <a:p>
            <a:r>
              <a:rPr lang="en-US" sz="1000" dirty="0" err="1"/>
              <a:t>decode_results</a:t>
            </a:r>
            <a:r>
              <a:rPr lang="en-US" sz="1000" dirty="0"/>
              <a:t> results;</a:t>
            </a:r>
          </a:p>
          <a:p>
            <a:endParaRPr lang="en-US" sz="1000" dirty="0"/>
          </a:p>
          <a:p>
            <a:r>
              <a:rPr lang="en-US" sz="1000" dirty="0"/>
              <a:t>// Create servo object</a:t>
            </a:r>
          </a:p>
          <a:p>
            <a:r>
              <a:rPr lang="en-US" sz="1000" dirty="0"/>
              <a:t>Servo </a:t>
            </a:r>
            <a:r>
              <a:rPr lang="en-US" sz="1000" dirty="0" err="1"/>
              <a:t>myservo</a:t>
            </a:r>
            <a:r>
              <a:rPr lang="en-US" sz="1000" dirty="0"/>
              <a:t>;          </a:t>
            </a:r>
          </a:p>
        </p:txBody>
      </p:sp>
      <p:sp>
        <p:nvSpPr>
          <p:cNvPr id="4" name="Rectangle 3">
            <a:extLst>
              <a:ext uri="{FF2B5EF4-FFF2-40B4-BE49-F238E27FC236}">
                <a16:creationId xmlns:a16="http://schemas.microsoft.com/office/drawing/2014/main" id="{C5FCFC3B-D575-4522-B7C2-3732C1354D16}"/>
              </a:ext>
            </a:extLst>
          </p:cNvPr>
          <p:cNvSpPr/>
          <p:nvPr/>
        </p:nvSpPr>
        <p:spPr>
          <a:xfrm>
            <a:off x="9124630" y="4149566"/>
            <a:ext cx="2937164" cy="2708434"/>
          </a:xfrm>
          <a:prstGeom prst="rect">
            <a:avLst/>
          </a:prstGeom>
        </p:spPr>
        <p:txBody>
          <a:bodyPr wrap="square">
            <a:spAutoFit/>
          </a:bodyPr>
          <a:lstStyle/>
          <a:p>
            <a:r>
              <a:rPr lang="en-US" sz="1000" dirty="0"/>
              <a:t>  </a:t>
            </a:r>
          </a:p>
          <a:p>
            <a:r>
              <a:rPr lang="en-US" sz="1000" dirty="0"/>
              <a:t>     if( </a:t>
            </a:r>
            <a:r>
              <a:rPr lang="en-US" sz="1000" dirty="0" err="1"/>
              <a:t>results.value</a:t>
            </a:r>
            <a:r>
              <a:rPr lang="en-US" sz="1000" dirty="0"/>
              <a:t> == KEY_ON_OFF )     </a:t>
            </a:r>
          </a:p>
          <a:p>
            <a:r>
              <a:rPr lang="en-US" sz="1000" dirty="0"/>
              <a:t>      {</a:t>
            </a:r>
          </a:p>
          <a:p>
            <a:r>
              <a:rPr lang="en-US" sz="1000" dirty="0"/>
              <a:t>         // Center Button Pressed</a:t>
            </a:r>
          </a:p>
          <a:p>
            <a:r>
              <a:rPr lang="en-US" sz="1000" dirty="0"/>
              <a:t>         </a:t>
            </a:r>
            <a:r>
              <a:rPr lang="en-US" sz="1000" dirty="0" err="1"/>
              <a:t>lastCode</a:t>
            </a:r>
            <a:r>
              <a:rPr lang="en-US" sz="1000" dirty="0"/>
              <a:t> = </a:t>
            </a:r>
            <a:r>
              <a:rPr lang="en-US" sz="1000" dirty="0" err="1"/>
              <a:t>results.value</a:t>
            </a:r>
            <a:r>
              <a:rPr lang="en-US" sz="1000" dirty="0"/>
              <a:t>;</a:t>
            </a:r>
          </a:p>
          <a:p>
            <a:r>
              <a:rPr lang="en-US" sz="1000" dirty="0"/>
              <a:t>         // Move to Center  </a:t>
            </a:r>
          </a:p>
          <a:p>
            <a:r>
              <a:rPr lang="en-US" sz="1000" dirty="0"/>
              <a:t>         pos = 90;          </a:t>
            </a:r>
          </a:p>
          <a:p>
            <a:r>
              <a:rPr lang="en-US" sz="1000" dirty="0"/>
              <a:t>         </a:t>
            </a:r>
            <a:r>
              <a:rPr lang="en-US" sz="1000" dirty="0" err="1"/>
              <a:t>myservo.write</a:t>
            </a:r>
            <a:r>
              <a:rPr lang="en-US" sz="1000" dirty="0"/>
              <a:t>(pos);     </a:t>
            </a:r>
          </a:p>
          <a:p>
            <a:r>
              <a:rPr lang="en-US" sz="1000" dirty="0"/>
              <a:t>      }</a:t>
            </a:r>
          </a:p>
          <a:p>
            <a:r>
              <a:rPr lang="en-US" sz="1000" dirty="0"/>
              <a:t>  </a:t>
            </a:r>
          </a:p>
          <a:p>
            <a:r>
              <a:rPr lang="en-US" sz="1000" dirty="0"/>
              <a:t>      // Add delay to prevent false readings</a:t>
            </a:r>
          </a:p>
          <a:p>
            <a:r>
              <a:rPr lang="en-US" sz="1000" dirty="0"/>
              <a:t>      delay( DELAY );</a:t>
            </a:r>
          </a:p>
          <a:p>
            <a:r>
              <a:rPr lang="en-US" sz="1000" dirty="0"/>
              <a:t>          </a:t>
            </a:r>
          </a:p>
          <a:p>
            <a:r>
              <a:rPr lang="en-US" sz="1000" dirty="0"/>
              <a:t>      //receive the next value  </a:t>
            </a:r>
          </a:p>
          <a:p>
            <a:r>
              <a:rPr lang="en-US" sz="1000" dirty="0"/>
              <a:t>      </a:t>
            </a:r>
            <a:r>
              <a:rPr lang="en-US" sz="1000" dirty="0" err="1"/>
              <a:t>irrecv.resume</a:t>
            </a:r>
            <a:r>
              <a:rPr lang="en-US" sz="1000" dirty="0"/>
              <a:t>(); </a:t>
            </a:r>
          </a:p>
          <a:p>
            <a:r>
              <a:rPr lang="en-US" sz="1000" dirty="0"/>
              <a:t>  }    </a:t>
            </a:r>
          </a:p>
          <a:p>
            <a:r>
              <a:rPr lang="en-US" sz="1000" dirty="0"/>
              <a:t>}</a:t>
            </a:r>
          </a:p>
        </p:txBody>
      </p:sp>
      <p:sp>
        <p:nvSpPr>
          <p:cNvPr id="6" name="Rectangle 5">
            <a:extLst>
              <a:ext uri="{FF2B5EF4-FFF2-40B4-BE49-F238E27FC236}">
                <a16:creationId xmlns:a16="http://schemas.microsoft.com/office/drawing/2014/main" id="{997228EE-316C-4961-8042-3E59EE900593}"/>
              </a:ext>
            </a:extLst>
          </p:cNvPr>
          <p:cNvSpPr/>
          <p:nvPr/>
        </p:nvSpPr>
        <p:spPr>
          <a:xfrm>
            <a:off x="3580660" y="2057401"/>
            <a:ext cx="3048000" cy="1785104"/>
          </a:xfrm>
          <a:prstGeom prst="rect">
            <a:avLst/>
          </a:prstGeom>
        </p:spPr>
        <p:txBody>
          <a:bodyPr wrap="square">
            <a:spAutoFit/>
          </a:bodyPr>
          <a:lstStyle/>
          <a:p>
            <a:r>
              <a:rPr lang="en-US" sz="1000" dirty="0"/>
              <a:t>void setup()</a:t>
            </a:r>
          </a:p>
          <a:p>
            <a:r>
              <a:rPr lang="en-US" sz="1000" dirty="0"/>
              <a:t>{</a:t>
            </a:r>
          </a:p>
          <a:p>
            <a:r>
              <a:rPr lang="en-US" sz="1000" dirty="0"/>
              <a:t>  // Start the receiver</a:t>
            </a:r>
          </a:p>
          <a:p>
            <a:r>
              <a:rPr lang="en-US" sz="1000" dirty="0"/>
              <a:t>  </a:t>
            </a:r>
            <a:r>
              <a:rPr lang="en-US" sz="1000" dirty="0" err="1"/>
              <a:t>irrecv.enableIRIn</a:t>
            </a:r>
            <a:r>
              <a:rPr lang="en-US" sz="1000" dirty="0"/>
              <a:t>();</a:t>
            </a:r>
          </a:p>
          <a:p>
            <a:r>
              <a:rPr lang="en-US" sz="1000" dirty="0"/>
              <a:t>   </a:t>
            </a:r>
          </a:p>
          <a:p>
            <a:r>
              <a:rPr lang="en-US" sz="1000" dirty="0"/>
              <a:t>  // Attach the servo</a:t>
            </a:r>
          </a:p>
          <a:p>
            <a:r>
              <a:rPr lang="en-US" sz="1000" dirty="0"/>
              <a:t>  </a:t>
            </a:r>
            <a:r>
              <a:rPr lang="en-US" sz="1000" dirty="0" err="1"/>
              <a:t>myservo.attach</a:t>
            </a:r>
            <a:r>
              <a:rPr lang="en-US" sz="1000" dirty="0"/>
              <a:t>(SERVO_PIN); </a:t>
            </a:r>
          </a:p>
          <a:p>
            <a:endParaRPr lang="en-US" sz="1000" dirty="0"/>
          </a:p>
          <a:p>
            <a:r>
              <a:rPr lang="en-US" sz="1000" dirty="0"/>
              <a:t>  // Start with Servo in Center</a:t>
            </a:r>
          </a:p>
          <a:p>
            <a:r>
              <a:rPr lang="en-US" sz="1000" dirty="0"/>
              <a:t>  </a:t>
            </a:r>
            <a:r>
              <a:rPr lang="en-US" sz="1000" dirty="0" err="1"/>
              <a:t>myservo.write</a:t>
            </a:r>
            <a:r>
              <a:rPr lang="en-US" sz="1000" dirty="0"/>
              <a:t>(pos); </a:t>
            </a:r>
          </a:p>
          <a:p>
            <a:r>
              <a:rPr lang="en-US" sz="1000" dirty="0"/>
              <a:t>}</a:t>
            </a:r>
          </a:p>
        </p:txBody>
      </p:sp>
      <p:sp>
        <p:nvSpPr>
          <p:cNvPr id="7" name="Rectangle 6">
            <a:extLst>
              <a:ext uri="{FF2B5EF4-FFF2-40B4-BE49-F238E27FC236}">
                <a16:creationId xmlns:a16="http://schemas.microsoft.com/office/drawing/2014/main" id="{39693BC3-0327-44BD-9A4E-BD2B2E7A9935}"/>
              </a:ext>
            </a:extLst>
          </p:cNvPr>
          <p:cNvSpPr/>
          <p:nvPr/>
        </p:nvSpPr>
        <p:spPr>
          <a:xfrm>
            <a:off x="6096000" y="1928462"/>
            <a:ext cx="3249227" cy="5170646"/>
          </a:xfrm>
          <a:prstGeom prst="rect">
            <a:avLst/>
          </a:prstGeom>
        </p:spPr>
        <p:txBody>
          <a:bodyPr wrap="square">
            <a:spAutoFit/>
          </a:bodyPr>
          <a:lstStyle/>
          <a:p>
            <a:r>
              <a:rPr lang="en-US" sz="1000" dirty="0"/>
              <a:t>void loop() {</a:t>
            </a:r>
          </a:p>
          <a:p>
            <a:r>
              <a:rPr lang="en-US" sz="1000" dirty="0"/>
              <a:t>  if( </a:t>
            </a:r>
            <a:r>
              <a:rPr lang="en-US" sz="1000" dirty="0" err="1"/>
              <a:t>irrecv.decode</a:t>
            </a:r>
            <a:r>
              <a:rPr lang="en-US" sz="1000" dirty="0"/>
              <a:t>(&amp;results) ) //this checks to see if a code has been received</a:t>
            </a:r>
          </a:p>
          <a:p>
            <a:r>
              <a:rPr lang="en-US" sz="1000" dirty="0"/>
              <a:t>  {</a:t>
            </a:r>
          </a:p>
          <a:p>
            <a:r>
              <a:rPr lang="en-US" sz="1000" dirty="0"/>
              <a:t>      if( </a:t>
            </a:r>
            <a:r>
              <a:rPr lang="en-US" sz="1000" dirty="0" err="1"/>
              <a:t>results.value</a:t>
            </a:r>
            <a:r>
              <a:rPr lang="en-US" sz="1000" dirty="0"/>
              <a:t> == KEY_REPEAT_CODE )   </a:t>
            </a:r>
          </a:p>
          <a:p>
            <a:r>
              <a:rPr lang="en-US" sz="1000" dirty="0"/>
              <a:t>      {</a:t>
            </a:r>
          </a:p>
          <a:p>
            <a:r>
              <a:rPr lang="en-US" sz="1000" dirty="0"/>
              <a:t>         // If Repeat then use last code received</a:t>
            </a:r>
          </a:p>
          <a:p>
            <a:r>
              <a:rPr lang="en-US" sz="1000" dirty="0"/>
              <a:t>         </a:t>
            </a:r>
            <a:r>
              <a:rPr lang="en-US" sz="1000" dirty="0" err="1"/>
              <a:t>results.value</a:t>
            </a:r>
            <a:r>
              <a:rPr lang="en-US" sz="1000" dirty="0"/>
              <a:t> = </a:t>
            </a:r>
            <a:r>
              <a:rPr lang="en-US" sz="1000" dirty="0" err="1"/>
              <a:t>lastCode</a:t>
            </a:r>
            <a:r>
              <a:rPr lang="en-US" sz="1000" dirty="0"/>
              <a:t>;        </a:t>
            </a:r>
          </a:p>
          <a:p>
            <a:r>
              <a:rPr lang="en-US" sz="1000" dirty="0"/>
              <a:t>      }</a:t>
            </a:r>
          </a:p>
          <a:p>
            <a:r>
              <a:rPr lang="en-US" sz="1000" dirty="0"/>
              <a:t>  </a:t>
            </a:r>
          </a:p>
          <a:p>
            <a:r>
              <a:rPr lang="en-US" sz="1000" dirty="0"/>
              <a:t>      if( </a:t>
            </a:r>
            <a:r>
              <a:rPr lang="en-US" sz="1000" dirty="0" err="1"/>
              <a:t>results.value</a:t>
            </a:r>
            <a:r>
              <a:rPr lang="en-US" sz="1000" dirty="0"/>
              <a:t> == KEY_VOL_UP )    </a:t>
            </a:r>
          </a:p>
          <a:p>
            <a:r>
              <a:rPr lang="en-US" sz="1000" dirty="0"/>
              <a:t>      {</a:t>
            </a:r>
          </a:p>
          <a:p>
            <a:r>
              <a:rPr lang="en-US" sz="1000" dirty="0"/>
              <a:t>          // Left Button Pressed</a:t>
            </a:r>
          </a:p>
          <a:p>
            <a:r>
              <a:rPr lang="en-US" sz="1000" dirty="0"/>
              <a:t>          </a:t>
            </a:r>
            <a:r>
              <a:rPr lang="en-US" sz="1000" dirty="0" err="1"/>
              <a:t>lastCode</a:t>
            </a:r>
            <a:r>
              <a:rPr lang="en-US" sz="1000" dirty="0"/>
              <a:t> = </a:t>
            </a:r>
            <a:r>
              <a:rPr lang="en-US" sz="1000" dirty="0" err="1"/>
              <a:t>results.value</a:t>
            </a:r>
            <a:r>
              <a:rPr lang="en-US" sz="1000" dirty="0"/>
              <a:t>;</a:t>
            </a:r>
          </a:p>
          <a:p>
            <a:r>
              <a:rPr lang="en-US" sz="1000" dirty="0"/>
              <a:t>          // Move left 2 degrees     </a:t>
            </a:r>
          </a:p>
          <a:p>
            <a:r>
              <a:rPr lang="en-US" sz="1000" dirty="0"/>
              <a:t>          pos += 2; </a:t>
            </a:r>
          </a:p>
          <a:p>
            <a:r>
              <a:rPr lang="en-US" sz="1000" dirty="0"/>
              <a:t>          // Prevent position above 180</a:t>
            </a:r>
          </a:p>
          <a:p>
            <a:r>
              <a:rPr lang="en-US" sz="1000" dirty="0"/>
              <a:t>          if(pos &gt; 180){pos = 180;}                     </a:t>
            </a:r>
          </a:p>
          <a:p>
            <a:r>
              <a:rPr lang="en-US" sz="1000" dirty="0"/>
              <a:t>          </a:t>
            </a:r>
            <a:r>
              <a:rPr lang="en-US" sz="1000" dirty="0" err="1"/>
              <a:t>myservo.write</a:t>
            </a:r>
            <a:r>
              <a:rPr lang="en-US" sz="1000" dirty="0"/>
              <a:t>(pos);      </a:t>
            </a:r>
          </a:p>
          <a:p>
            <a:r>
              <a:rPr lang="en-US" sz="1000" dirty="0"/>
              <a:t>      }</a:t>
            </a:r>
          </a:p>
          <a:p>
            <a:endParaRPr lang="en-US" sz="1000" dirty="0"/>
          </a:p>
          <a:p>
            <a:r>
              <a:rPr lang="en-US" sz="1000" dirty="0"/>
              <a:t>     if( </a:t>
            </a:r>
            <a:r>
              <a:rPr lang="en-US" sz="1000" dirty="0" err="1"/>
              <a:t>results.value</a:t>
            </a:r>
            <a:r>
              <a:rPr lang="en-US" sz="1000" dirty="0"/>
              <a:t> == KEY_VOL_DOWN )     </a:t>
            </a:r>
          </a:p>
          <a:p>
            <a:r>
              <a:rPr lang="en-US" sz="1000" dirty="0"/>
              <a:t>      {</a:t>
            </a:r>
          </a:p>
          <a:p>
            <a:r>
              <a:rPr lang="en-US" sz="1000" dirty="0"/>
              <a:t>         // Right Button Pressed</a:t>
            </a:r>
          </a:p>
          <a:p>
            <a:r>
              <a:rPr lang="en-US" sz="1000" dirty="0"/>
              <a:t>         </a:t>
            </a:r>
            <a:r>
              <a:rPr lang="en-US" sz="1000" dirty="0" err="1"/>
              <a:t>lastCode</a:t>
            </a:r>
            <a:r>
              <a:rPr lang="en-US" sz="1000" dirty="0"/>
              <a:t> = </a:t>
            </a:r>
            <a:r>
              <a:rPr lang="en-US" sz="1000" dirty="0" err="1"/>
              <a:t>results.value</a:t>
            </a:r>
            <a:r>
              <a:rPr lang="en-US" sz="1000" dirty="0"/>
              <a:t>;</a:t>
            </a:r>
          </a:p>
          <a:p>
            <a:r>
              <a:rPr lang="en-US" sz="1000" dirty="0"/>
              <a:t>         // Move Right 2 degrees  </a:t>
            </a:r>
          </a:p>
          <a:p>
            <a:r>
              <a:rPr lang="en-US" sz="1000" dirty="0"/>
              <a:t>         pos -= 2; </a:t>
            </a:r>
          </a:p>
          <a:p>
            <a:r>
              <a:rPr lang="en-US" sz="1000" dirty="0"/>
              <a:t>         // Prevent position below 0</a:t>
            </a:r>
          </a:p>
          <a:p>
            <a:r>
              <a:rPr lang="en-US" sz="1000" dirty="0"/>
              <a:t>         if(pos &lt; 0){pos = 0;}                   </a:t>
            </a:r>
          </a:p>
          <a:p>
            <a:r>
              <a:rPr lang="en-US" sz="1000" dirty="0"/>
              <a:t>         </a:t>
            </a:r>
            <a:r>
              <a:rPr lang="en-US" sz="1000" dirty="0" err="1"/>
              <a:t>myservo.write</a:t>
            </a:r>
            <a:r>
              <a:rPr lang="en-US" sz="1000" dirty="0"/>
              <a:t>(pos);     </a:t>
            </a:r>
          </a:p>
          <a:p>
            <a:r>
              <a:rPr lang="en-US" sz="1000" dirty="0"/>
              <a:t>      }</a:t>
            </a:r>
          </a:p>
          <a:p>
            <a:endParaRPr lang="en-US" sz="1000" dirty="0"/>
          </a:p>
          <a:p>
            <a:r>
              <a:rPr lang="en-US" sz="1000" dirty="0"/>
              <a:t>        </a:t>
            </a:r>
          </a:p>
        </p:txBody>
      </p:sp>
    </p:spTree>
    <p:extLst>
      <p:ext uri="{BB962C8B-B14F-4D97-AF65-F5344CB8AC3E}">
        <p14:creationId xmlns:p14="http://schemas.microsoft.com/office/powerpoint/2010/main" val="215586703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Explanation</a:t>
            </a:r>
          </a:p>
        </p:txBody>
      </p:sp>
      <p:sp>
        <p:nvSpPr>
          <p:cNvPr id="3" name="Rectangle 2">
            <a:extLst>
              <a:ext uri="{FF2B5EF4-FFF2-40B4-BE49-F238E27FC236}">
                <a16:creationId xmlns:a16="http://schemas.microsoft.com/office/drawing/2014/main" id="{5259188F-9A2E-4EAB-8D62-2A8DEE31D36D}"/>
              </a:ext>
            </a:extLst>
          </p:cNvPr>
          <p:cNvSpPr/>
          <p:nvPr/>
        </p:nvSpPr>
        <p:spPr>
          <a:xfrm>
            <a:off x="535618" y="2001917"/>
            <a:ext cx="11040863" cy="4708981"/>
          </a:xfrm>
          <a:prstGeom prst="rect">
            <a:avLst/>
          </a:prstGeom>
        </p:spPr>
        <p:txBody>
          <a:bodyPr wrap="square">
            <a:spAutoFit/>
          </a:bodyPr>
          <a:lstStyle/>
          <a:p>
            <a:pPr marL="171450" indent="-171450" algn="just" fontAlgn="base">
              <a:buFont typeface="Arial" panose="020B0604020202020204" pitchFamily="34" charset="0"/>
              <a:buChar char="•"/>
            </a:pPr>
            <a:r>
              <a:rPr lang="en-US" sz="1200" dirty="0">
                <a:solidFill>
                  <a:srgbClr val="666666"/>
                </a:solidFill>
                <a:latin typeface="Lato"/>
              </a:rPr>
              <a:t>Again we begin by including the IR Remote library. We also include the Arduino Servo Library which is already included with the Arduino IDE.</a:t>
            </a:r>
          </a:p>
          <a:p>
            <a:pPr marL="171450" indent="-171450" algn="just" fontAlgn="base">
              <a:buFont typeface="Arial" panose="020B0604020202020204" pitchFamily="34" charset="0"/>
              <a:buChar char="•"/>
            </a:pPr>
            <a:endParaRPr lang="en-US" sz="1200" dirty="0">
              <a:solidFill>
                <a:srgbClr val="666666"/>
              </a:solidFill>
              <a:latin typeface="Lato"/>
            </a:endParaRPr>
          </a:p>
          <a:p>
            <a:pPr marL="171450" indent="-171450" algn="just" fontAlgn="base">
              <a:buFont typeface="Arial" panose="020B0604020202020204" pitchFamily="34" charset="0"/>
              <a:buChar char="•"/>
            </a:pPr>
            <a:r>
              <a:rPr lang="en-US" sz="1200" dirty="0">
                <a:solidFill>
                  <a:srgbClr val="666666"/>
                </a:solidFill>
                <a:latin typeface="Lato"/>
              </a:rPr>
              <a:t>Next we define constants representing the pins that our IR Sensor and Servo are connected to. There is also a variable called “pos” defined to hold the value (in degrees) that our servo is positioned. As we want to start the servo in its center position we initialize this with a value of 90.  Finally we define a long variable called “</a:t>
            </a:r>
            <a:r>
              <a:rPr lang="en-US" sz="1200" dirty="0" err="1">
                <a:solidFill>
                  <a:srgbClr val="666666"/>
                </a:solidFill>
                <a:latin typeface="Lato"/>
              </a:rPr>
              <a:t>lastcode</a:t>
            </a:r>
            <a:r>
              <a:rPr lang="en-US" sz="1200" dirty="0">
                <a:solidFill>
                  <a:srgbClr val="666666"/>
                </a:solidFill>
                <a:latin typeface="Lato"/>
              </a:rPr>
              <a:t>” that holds the most recent key code value, we will use this with the repeat function to “remember” what key we are supposed to be repeating.</a:t>
            </a:r>
          </a:p>
          <a:p>
            <a:pPr marL="171450" indent="-171450" algn="just" fontAlgn="base">
              <a:buFont typeface="Arial" panose="020B0604020202020204" pitchFamily="34" charset="0"/>
              <a:buChar char="•"/>
            </a:pPr>
            <a:endParaRPr lang="en-US" sz="1200" dirty="0">
              <a:solidFill>
                <a:srgbClr val="666666"/>
              </a:solidFill>
              <a:highlight>
                <a:srgbClr val="FFFF00"/>
              </a:highlight>
              <a:latin typeface="Lato"/>
            </a:endParaRPr>
          </a:p>
          <a:p>
            <a:pPr marL="171450" indent="-171450" algn="just" fontAlgn="base">
              <a:buFont typeface="Arial" panose="020B0604020202020204" pitchFamily="34" charset="0"/>
              <a:buChar char="•"/>
            </a:pPr>
            <a:r>
              <a:rPr lang="en-US" sz="1200" dirty="0">
                <a:solidFill>
                  <a:srgbClr val="666666"/>
                </a:solidFill>
                <a:latin typeface="Lato"/>
              </a:rPr>
              <a:t>Next we create object for the IR Receiver and the Results, as well as an object representing the servo.</a:t>
            </a:r>
          </a:p>
          <a:p>
            <a:pPr marL="171450" indent="-171450" algn="just" fontAlgn="base">
              <a:buFont typeface="Arial" panose="020B0604020202020204" pitchFamily="34" charset="0"/>
              <a:buChar char="•"/>
            </a:pPr>
            <a:endParaRPr lang="en-US" sz="1200" dirty="0">
              <a:solidFill>
                <a:srgbClr val="666666"/>
              </a:solidFill>
              <a:latin typeface="Lato"/>
            </a:endParaRPr>
          </a:p>
          <a:p>
            <a:pPr marL="171450" indent="-171450" algn="just" fontAlgn="base">
              <a:buFont typeface="Arial" panose="020B0604020202020204" pitchFamily="34" charset="0"/>
              <a:buChar char="•"/>
            </a:pPr>
            <a:r>
              <a:rPr lang="en-US" sz="1200" dirty="0">
                <a:solidFill>
                  <a:srgbClr val="666666"/>
                </a:solidFill>
                <a:latin typeface="Lato"/>
              </a:rPr>
              <a:t>In the Setup routine we enable the IR Receiver, attach the servo to the pin we defined earlier and move the servo to the center position.</a:t>
            </a:r>
          </a:p>
          <a:p>
            <a:pPr marL="171450" indent="-171450" algn="just" fontAlgn="base">
              <a:buFont typeface="Arial" panose="020B0604020202020204" pitchFamily="34" charset="0"/>
              <a:buChar char="•"/>
            </a:pPr>
            <a:endParaRPr lang="en-US" sz="1200" dirty="0">
              <a:solidFill>
                <a:srgbClr val="666666"/>
              </a:solidFill>
              <a:latin typeface="Lato"/>
            </a:endParaRPr>
          </a:p>
          <a:p>
            <a:pPr marL="171450" indent="-171450" algn="just" fontAlgn="base">
              <a:buFont typeface="Arial" panose="020B0604020202020204" pitchFamily="34" charset="0"/>
              <a:buChar char="•"/>
            </a:pPr>
            <a:r>
              <a:rPr lang="en-US" sz="1200" dirty="0">
                <a:solidFill>
                  <a:srgbClr val="666666"/>
                </a:solidFill>
                <a:latin typeface="Lato"/>
              </a:rPr>
              <a:t>Now the loop. As before we will check to see if we have a valid result code from the IR Receiver and assuming we do we check to see what the code was using a series of If statements.</a:t>
            </a:r>
          </a:p>
          <a:p>
            <a:pPr marL="171450" indent="-171450" algn="just" fontAlgn="base">
              <a:buFont typeface="Arial" panose="020B0604020202020204" pitchFamily="34" charset="0"/>
              <a:buChar char="•"/>
            </a:pPr>
            <a:endParaRPr lang="en-US" sz="1200" dirty="0">
              <a:solidFill>
                <a:srgbClr val="666666"/>
              </a:solidFill>
              <a:latin typeface="Lato"/>
            </a:endParaRPr>
          </a:p>
          <a:p>
            <a:pPr marL="171450" indent="-171450" algn="just" fontAlgn="base">
              <a:buFont typeface="Arial" panose="020B0604020202020204" pitchFamily="34" charset="0"/>
              <a:buChar char="•"/>
            </a:pPr>
            <a:r>
              <a:rPr lang="en-US" sz="1200" dirty="0">
                <a:solidFill>
                  <a:srgbClr val="666666"/>
                </a:solidFill>
                <a:latin typeface="Lato"/>
              </a:rPr>
              <a:t>First we check to see if we have received the repeat code, FFFFFFFF. If we do we replace the value of the result with the previously received code, held in the “</a:t>
            </a:r>
            <a:r>
              <a:rPr lang="en-US" sz="1200" dirty="0" err="1">
                <a:solidFill>
                  <a:srgbClr val="666666"/>
                </a:solidFill>
                <a:latin typeface="Lato"/>
              </a:rPr>
              <a:t>lastcode</a:t>
            </a:r>
            <a:r>
              <a:rPr lang="en-US" sz="1200" dirty="0">
                <a:solidFill>
                  <a:srgbClr val="666666"/>
                </a:solidFill>
                <a:latin typeface="Lato"/>
              </a:rPr>
              <a:t>” variable. It’s very important that we execute this If statement first.</a:t>
            </a:r>
          </a:p>
          <a:p>
            <a:pPr marL="171450" indent="-171450" algn="just" fontAlgn="base">
              <a:buFont typeface="Arial" panose="020B0604020202020204" pitchFamily="34" charset="0"/>
              <a:buChar char="•"/>
            </a:pPr>
            <a:endParaRPr lang="en-US" sz="1200" dirty="0">
              <a:solidFill>
                <a:srgbClr val="666666"/>
              </a:solidFill>
              <a:latin typeface="Lato"/>
            </a:endParaRPr>
          </a:p>
          <a:p>
            <a:pPr marL="171450" indent="-171450" algn="just" fontAlgn="base">
              <a:buFont typeface="Arial" panose="020B0604020202020204" pitchFamily="34" charset="0"/>
              <a:buChar char="•"/>
            </a:pPr>
            <a:r>
              <a:rPr lang="en-US" sz="1200" dirty="0">
                <a:solidFill>
                  <a:srgbClr val="666666"/>
                </a:solidFill>
                <a:latin typeface="Lato"/>
              </a:rPr>
              <a:t>After that we go through a series of If statements that check for our button presses. If we find the Left button code has been received then we add 2 to the value of “pos” and move the servo to that position. We also check to be sure that “pos” does not exceed 180 as that’s the maximum value for our servo.</a:t>
            </a:r>
          </a:p>
          <a:p>
            <a:pPr marL="171450" indent="-171450" algn="just" fontAlgn="base">
              <a:buFont typeface="Arial" panose="020B0604020202020204" pitchFamily="34" charset="0"/>
              <a:buChar char="•"/>
            </a:pPr>
            <a:endParaRPr lang="en-US" sz="1200" dirty="0">
              <a:solidFill>
                <a:srgbClr val="666666"/>
              </a:solidFill>
              <a:latin typeface="Lato"/>
            </a:endParaRPr>
          </a:p>
          <a:p>
            <a:pPr marL="171450" indent="-171450" algn="just" fontAlgn="base">
              <a:buFont typeface="Arial" panose="020B0604020202020204" pitchFamily="34" charset="0"/>
              <a:buChar char="•"/>
            </a:pPr>
            <a:r>
              <a:rPr lang="en-US" sz="1200" dirty="0">
                <a:solidFill>
                  <a:srgbClr val="666666"/>
                </a:solidFill>
                <a:latin typeface="Lato"/>
              </a:rPr>
              <a:t>Similarly we check to see if the Right button was pressed, if it was then we subtract 2 from the value of pos and move the servo accordingly. Again we test to ensure that the value of “pos” doesn’t go below zero.</a:t>
            </a:r>
          </a:p>
          <a:p>
            <a:pPr marL="171450" indent="-171450" algn="just" fontAlgn="base">
              <a:buFont typeface="Arial" panose="020B0604020202020204" pitchFamily="34" charset="0"/>
              <a:buChar char="•"/>
            </a:pPr>
            <a:endParaRPr lang="en-US" sz="1200" dirty="0">
              <a:solidFill>
                <a:srgbClr val="666666"/>
              </a:solidFill>
              <a:latin typeface="Lato"/>
            </a:endParaRPr>
          </a:p>
          <a:p>
            <a:pPr marL="171450" indent="-171450" algn="just" fontAlgn="base">
              <a:buFont typeface="Arial" panose="020B0604020202020204" pitchFamily="34" charset="0"/>
              <a:buChar char="•"/>
            </a:pPr>
            <a:r>
              <a:rPr lang="en-US" sz="1200" dirty="0">
                <a:solidFill>
                  <a:srgbClr val="666666"/>
                </a:solidFill>
                <a:latin typeface="Lato"/>
              </a:rPr>
              <a:t>Finally we check to see if the OK button was pressed. If it was we reset the value of “pos” to 90, which will center the servo.</a:t>
            </a:r>
          </a:p>
          <a:p>
            <a:pPr marL="171450" indent="-171450" algn="just" fontAlgn="base">
              <a:buFont typeface="Arial" panose="020B0604020202020204" pitchFamily="34" charset="0"/>
              <a:buChar char="•"/>
            </a:pPr>
            <a:endParaRPr lang="en-US" sz="1200" dirty="0">
              <a:solidFill>
                <a:srgbClr val="666666"/>
              </a:solidFill>
              <a:latin typeface="Lato"/>
            </a:endParaRPr>
          </a:p>
          <a:p>
            <a:pPr marL="171450" indent="-171450" algn="just" fontAlgn="base">
              <a:buFont typeface="Arial" panose="020B0604020202020204" pitchFamily="34" charset="0"/>
              <a:buChar char="•"/>
            </a:pPr>
            <a:r>
              <a:rPr lang="en-US" sz="1200" dirty="0">
                <a:solidFill>
                  <a:srgbClr val="666666"/>
                </a:solidFill>
                <a:latin typeface="Lato"/>
              </a:rPr>
              <a:t>A small time delay was added to the end of the code to prevent false readings, you may experiment with the value if you wish.</a:t>
            </a:r>
          </a:p>
        </p:txBody>
      </p:sp>
    </p:spTree>
    <p:extLst>
      <p:ext uri="{BB962C8B-B14F-4D97-AF65-F5344CB8AC3E}">
        <p14:creationId xmlns:p14="http://schemas.microsoft.com/office/powerpoint/2010/main" val="172962578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AF5A7-BA23-4E2D-9D03-6535936C4C37}"/>
              </a:ext>
            </a:extLst>
          </p:cNvPr>
          <p:cNvSpPr>
            <a:spLocks noGrp="1"/>
          </p:cNvSpPr>
          <p:nvPr>
            <p:ph type="title"/>
          </p:nvPr>
        </p:nvSpPr>
        <p:spPr/>
        <p:txBody>
          <a:bodyPr/>
          <a:lstStyle/>
          <a:p>
            <a:r>
              <a:rPr lang="en-US" dirty="0"/>
              <a:t>Troubleshooting guide</a:t>
            </a:r>
          </a:p>
        </p:txBody>
      </p:sp>
      <p:sp>
        <p:nvSpPr>
          <p:cNvPr id="3" name="Content Placeholder 2">
            <a:extLst>
              <a:ext uri="{FF2B5EF4-FFF2-40B4-BE49-F238E27FC236}">
                <a16:creationId xmlns:a16="http://schemas.microsoft.com/office/drawing/2014/main" id="{827AE04E-E900-4FA3-A34C-B3BEB1FEC0B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90464232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57EF2-EBD5-4763-82F2-788E52BCAC74}"/>
              </a:ext>
            </a:extLst>
          </p:cNvPr>
          <p:cNvSpPr>
            <a:spLocks noGrp="1"/>
          </p:cNvSpPr>
          <p:nvPr>
            <p:ph type="title"/>
          </p:nvPr>
        </p:nvSpPr>
        <p:spPr/>
        <p:txBody>
          <a:bodyPr/>
          <a:lstStyle/>
          <a:p>
            <a:r>
              <a:rPr lang="en-US" dirty="0"/>
              <a:t>TROUBLESHOOTING guide</a:t>
            </a:r>
          </a:p>
        </p:txBody>
      </p:sp>
      <p:sp>
        <p:nvSpPr>
          <p:cNvPr id="3" name="Content Placeholder 2">
            <a:extLst>
              <a:ext uri="{FF2B5EF4-FFF2-40B4-BE49-F238E27FC236}">
                <a16:creationId xmlns:a16="http://schemas.microsoft.com/office/drawing/2014/main" id="{93A42679-B0A8-40D3-998B-115EAFC97A8A}"/>
              </a:ext>
            </a:extLst>
          </p:cNvPr>
          <p:cNvSpPr>
            <a:spLocks noGrp="1"/>
          </p:cNvSpPr>
          <p:nvPr>
            <p:ph idx="1"/>
          </p:nvPr>
        </p:nvSpPr>
        <p:spPr>
          <a:xfrm>
            <a:off x="685800" y="2194560"/>
            <a:ext cx="10820400" cy="710011"/>
          </a:xfrm>
        </p:spPr>
        <p:txBody>
          <a:bodyPr>
            <a:normAutofit fontScale="92500" lnSpcReduction="10000"/>
          </a:bodyPr>
          <a:lstStyle/>
          <a:p>
            <a:r>
              <a:rPr lang="en-US" sz="1400" dirty="0"/>
              <a:t>In the IR remote emulator project, my TV isn’t getting the volume key from emulator circuit, to debug this I created following setup (one Arduino with IR Transmitter LED , which sends IR signals on press of a button &amp; the other Arduino for receiving the IR signals. </a:t>
            </a:r>
          </a:p>
          <a:p>
            <a:r>
              <a:rPr lang="en-US" sz="1400" dirty="0"/>
              <a:t>On Looking at the UART console, I figured out that the emulator circuit (Transmitting circuit) dint send proper IR signals.</a:t>
            </a:r>
          </a:p>
          <a:p>
            <a:endParaRPr lang="en-US" sz="1400" dirty="0"/>
          </a:p>
        </p:txBody>
      </p:sp>
      <p:pic>
        <p:nvPicPr>
          <p:cNvPr id="4" name="Picture 3">
            <a:extLst>
              <a:ext uri="{FF2B5EF4-FFF2-40B4-BE49-F238E27FC236}">
                <a16:creationId xmlns:a16="http://schemas.microsoft.com/office/drawing/2014/main" id="{48571CE9-CE39-4F37-A8EC-08A29B8DA3F4}"/>
              </a:ext>
            </a:extLst>
          </p:cNvPr>
          <p:cNvPicPr>
            <a:picLocks noChangeAspect="1"/>
          </p:cNvPicPr>
          <p:nvPr/>
        </p:nvPicPr>
        <p:blipFill>
          <a:blip r:embed="rId2"/>
          <a:stretch>
            <a:fillRect/>
          </a:stretch>
        </p:blipFill>
        <p:spPr>
          <a:xfrm>
            <a:off x="7324077" y="3147053"/>
            <a:ext cx="4585594" cy="3536259"/>
          </a:xfrm>
          <a:prstGeom prst="rect">
            <a:avLst/>
          </a:prstGeom>
        </p:spPr>
      </p:pic>
      <p:sp>
        <p:nvSpPr>
          <p:cNvPr id="5" name="Rectangle 4">
            <a:extLst>
              <a:ext uri="{FF2B5EF4-FFF2-40B4-BE49-F238E27FC236}">
                <a16:creationId xmlns:a16="http://schemas.microsoft.com/office/drawing/2014/main" id="{024F3914-32FA-4791-A39C-7C652F9B8044}"/>
              </a:ext>
            </a:extLst>
          </p:cNvPr>
          <p:cNvSpPr/>
          <p:nvPr/>
        </p:nvSpPr>
        <p:spPr>
          <a:xfrm>
            <a:off x="7324077" y="3515556"/>
            <a:ext cx="3844031" cy="852257"/>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2284806C-57D2-417E-9E24-6847B29A69E3}"/>
              </a:ext>
            </a:extLst>
          </p:cNvPr>
          <p:cNvSpPr/>
          <p:nvPr/>
        </p:nvSpPr>
        <p:spPr>
          <a:xfrm>
            <a:off x="7324077" y="4367813"/>
            <a:ext cx="3844031" cy="852257"/>
          </a:xfrm>
          <a:prstGeom prst="rect">
            <a:avLst/>
          </a:prstGeom>
          <a:solidFill>
            <a:schemeClr val="accent5">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FD2876B2-E684-4BFE-B1B8-B08C8BCB7E26}"/>
              </a:ext>
            </a:extLst>
          </p:cNvPr>
          <p:cNvSpPr/>
          <p:nvPr/>
        </p:nvSpPr>
        <p:spPr>
          <a:xfrm>
            <a:off x="6198092" y="4943071"/>
            <a:ext cx="6096000" cy="276999"/>
          </a:xfrm>
          <a:prstGeom prst="rect">
            <a:avLst/>
          </a:prstGeom>
        </p:spPr>
        <p:txBody>
          <a:bodyPr>
            <a:spAutoFit/>
          </a:bodyPr>
          <a:lstStyle/>
          <a:p>
            <a:pPr algn="ctr"/>
            <a:r>
              <a:rPr lang="en-US" sz="1200" dirty="0"/>
              <a:t>Signal sent by SONY remote</a:t>
            </a:r>
          </a:p>
        </p:txBody>
      </p:sp>
      <p:sp>
        <p:nvSpPr>
          <p:cNvPr id="8" name="Rectangle 7">
            <a:extLst>
              <a:ext uri="{FF2B5EF4-FFF2-40B4-BE49-F238E27FC236}">
                <a16:creationId xmlns:a16="http://schemas.microsoft.com/office/drawing/2014/main" id="{0895E972-7EA5-443F-A7F7-29C51173A957}"/>
              </a:ext>
            </a:extLst>
          </p:cNvPr>
          <p:cNvSpPr/>
          <p:nvPr/>
        </p:nvSpPr>
        <p:spPr>
          <a:xfrm>
            <a:off x="6198092" y="4090814"/>
            <a:ext cx="6096000" cy="276999"/>
          </a:xfrm>
          <a:prstGeom prst="rect">
            <a:avLst/>
          </a:prstGeom>
        </p:spPr>
        <p:txBody>
          <a:bodyPr>
            <a:spAutoFit/>
          </a:bodyPr>
          <a:lstStyle/>
          <a:p>
            <a:pPr algn="ctr"/>
            <a:r>
              <a:rPr lang="en-US" sz="1200" dirty="0"/>
              <a:t>Signal sent by Emulating circuit</a:t>
            </a:r>
          </a:p>
        </p:txBody>
      </p:sp>
      <p:pic>
        <p:nvPicPr>
          <p:cNvPr id="10" name="Picture 9">
            <a:extLst>
              <a:ext uri="{FF2B5EF4-FFF2-40B4-BE49-F238E27FC236}">
                <a16:creationId xmlns:a16="http://schemas.microsoft.com/office/drawing/2014/main" id="{0F9BD8B1-B853-48C2-9BF7-52233B0FCE91}"/>
              </a:ext>
            </a:extLst>
          </p:cNvPr>
          <p:cNvPicPr>
            <a:picLocks noChangeAspect="1"/>
          </p:cNvPicPr>
          <p:nvPr/>
        </p:nvPicPr>
        <p:blipFill>
          <a:blip r:embed="rId3"/>
          <a:stretch>
            <a:fillRect/>
          </a:stretch>
        </p:blipFill>
        <p:spPr>
          <a:xfrm>
            <a:off x="2045395" y="3147053"/>
            <a:ext cx="4715689" cy="3536767"/>
          </a:xfrm>
          <a:prstGeom prst="rect">
            <a:avLst/>
          </a:prstGeom>
        </p:spPr>
      </p:pic>
    </p:spTree>
    <p:extLst>
      <p:ext uri="{BB962C8B-B14F-4D97-AF65-F5344CB8AC3E}">
        <p14:creationId xmlns:p14="http://schemas.microsoft.com/office/powerpoint/2010/main" val="37704263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0" name="Picture 9">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2" name="Rectangle 11">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96B42ADA-6770-402C-9F0B-A3C5159885CA}"/>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a:r>
              <a:rPr lang="en-US" sz="5400" kern="1200" cap="all" baseline="0">
                <a:solidFill>
                  <a:schemeClr val="tx1"/>
                </a:solidFill>
                <a:latin typeface="+mj-lt"/>
                <a:ea typeface="+mj-ea"/>
                <a:cs typeface="+mj-cs"/>
              </a:rPr>
              <a:t>Sketch file</a:t>
            </a:r>
          </a:p>
        </p:txBody>
      </p:sp>
      <p:sp>
        <p:nvSpPr>
          <p:cNvPr id="3" name="Text Placeholder 2">
            <a:extLst>
              <a:ext uri="{FF2B5EF4-FFF2-40B4-BE49-F238E27FC236}">
                <a16:creationId xmlns:a16="http://schemas.microsoft.com/office/drawing/2014/main" id="{CCA32EC1-957D-40AA-8DA3-2C335935A84E}"/>
              </a:ext>
            </a:extLst>
          </p:cNvPr>
          <p:cNvSpPr>
            <a:spLocks noGrp="1"/>
          </p:cNvSpPr>
          <p:nvPr>
            <p:ph type="body" idx="1"/>
          </p:nvPr>
        </p:nvSpPr>
        <p:spPr>
          <a:xfrm>
            <a:off x="965200" y="965200"/>
            <a:ext cx="3367361" cy="4329641"/>
          </a:xfrm>
        </p:spPr>
        <p:txBody>
          <a:bodyPr vert="horz" lIns="91440" tIns="45720" rIns="91440" bIns="45720" rtlCol="0" anchor="ctr">
            <a:normAutofit/>
          </a:bodyPr>
          <a:lstStyle/>
          <a:p>
            <a:endParaRPr lang="en-US" sz="2000" kern="1200">
              <a:solidFill>
                <a:schemeClr val="tx1"/>
              </a:solidFill>
              <a:latin typeface="+mn-lt"/>
              <a:ea typeface="+mn-ea"/>
              <a:cs typeface="+mn-cs"/>
            </a:endParaRPr>
          </a:p>
        </p:txBody>
      </p:sp>
      <p:cxnSp>
        <p:nvCxnSpPr>
          <p:cNvPr id="16" name="Straight Connector 15">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0575355"/>
      </p:ext>
    </p:extLst>
  </p:cSld>
  <p:clrMapOvr>
    <a:overrideClrMapping bg1="dk1" tx1="lt1" bg2="dk2" tx2="lt2" accent1="accent1" accent2="accent2" accent3="accent3" accent4="accent4" accent5="accent5" accent6="accent6" hlink="hlink" folHlink="folHlink"/>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42ADA-6770-402C-9F0B-A3C5159885CA}"/>
              </a:ext>
            </a:extLst>
          </p:cNvPr>
          <p:cNvSpPr>
            <a:spLocks noGrp="1"/>
          </p:cNvSpPr>
          <p:nvPr>
            <p:ph type="title"/>
          </p:nvPr>
        </p:nvSpPr>
        <p:spPr/>
        <p:txBody>
          <a:bodyPr/>
          <a:lstStyle/>
          <a:p>
            <a:r>
              <a:rPr lang="en-US" dirty="0"/>
              <a:t>Sketch file</a:t>
            </a:r>
          </a:p>
        </p:txBody>
      </p:sp>
    </p:spTree>
    <p:extLst>
      <p:ext uri="{BB962C8B-B14F-4D97-AF65-F5344CB8AC3E}">
        <p14:creationId xmlns:p14="http://schemas.microsoft.com/office/powerpoint/2010/main" val="1968654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8EC7-C459-41F7-A94A-915437F09FF9}"/>
              </a:ext>
            </a:extLst>
          </p:cNvPr>
          <p:cNvSpPr>
            <a:spLocks noGrp="1"/>
          </p:cNvSpPr>
          <p:nvPr>
            <p:ph type="title"/>
          </p:nvPr>
        </p:nvSpPr>
        <p:spPr/>
        <p:txBody>
          <a:bodyPr>
            <a:normAutofit/>
          </a:bodyPr>
          <a:lstStyle/>
          <a:p>
            <a:pPr fontAlgn="base"/>
            <a:r>
              <a:rPr lang="en-US" dirty="0"/>
              <a:t>IR Receivers</a:t>
            </a:r>
          </a:p>
        </p:txBody>
      </p:sp>
      <p:sp>
        <p:nvSpPr>
          <p:cNvPr id="3" name="Content Placeholder 2">
            <a:extLst>
              <a:ext uri="{FF2B5EF4-FFF2-40B4-BE49-F238E27FC236}">
                <a16:creationId xmlns:a16="http://schemas.microsoft.com/office/drawing/2014/main" id="{317548A5-5E6F-4644-BF1D-9B423C401B1B}"/>
              </a:ext>
            </a:extLst>
          </p:cNvPr>
          <p:cNvSpPr>
            <a:spLocks noGrp="1"/>
          </p:cNvSpPr>
          <p:nvPr>
            <p:ph idx="1"/>
          </p:nvPr>
        </p:nvSpPr>
        <p:spPr>
          <a:xfrm>
            <a:off x="685800" y="2194560"/>
            <a:ext cx="10820400" cy="1293028"/>
          </a:xfrm>
        </p:spPr>
        <p:txBody>
          <a:bodyPr>
            <a:normAutofit/>
          </a:bodyPr>
          <a:lstStyle/>
          <a:p>
            <a:r>
              <a:rPr lang="en-US" sz="1500" dirty="0">
                <a:solidFill>
                  <a:srgbClr val="666666"/>
                </a:solidFill>
                <a:latin typeface="Lato"/>
              </a:rPr>
              <a:t>Receiving IR codes requires a special infrared sensor, and there are many inexpensive ones available.</a:t>
            </a:r>
          </a:p>
          <a:p>
            <a:r>
              <a:rPr lang="en-US" sz="1500" dirty="0">
                <a:solidFill>
                  <a:srgbClr val="666666"/>
                </a:solidFill>
                <a:latin typeface="Lato"/>
              </a:rPr>
              <a:t>One common device is </a:t>
            </a:r>
            <a:r>
              <a:rPr lang="en-US" sz="1500" dirty="0">
                <a:solidFill>
                  <a:srgbClr val="666666"/>
                </a:solidFill>
                <a:latin typeface="Lato"/>
                <a:hlinkClick r:id="rId2">
                  <a:extLst>
                    <a:ext uri="{A12FA001-AC4F-418D-AE19-62706E023703}">
                      <ahyp:hlinkClr xmlns:ahyp="http://schemas.microsoft.com/office/drawing/2018/hyperlinkcolor" val="tx"/>
                    </a:ext>
                  </a:extLst>
                </a:hlinkClick>
              </a:rPr>
              <a:t>the 1838T infrared receiver</a:t>
            </a:r>
            <a:r>
              <a:rPr lang="en-US" sz="1500" dirty="0">
                <a:solidFill>
                  <a:srgbClr val="666666"/>
                </a:solidFill>
                <a:latin typeface="Lato"/>
              </a:rPr>
              <a:t>, a tiny 3-pin sensor that is often included with those inexpensive remote control kits that you can get on eBay or Amazon.</a:t>
            </a:r>
          </a:p>
          <a:p>
            <a:endParaRPr lang="en-US" sz="1500" dirty="0">
              <a:solidFill>
                <a:srgbClr val="666666"/>
              </a:solidFill>
              <a:latin typeface="Lato"/>
            </a:endParaRPr>
          </a:p>
          <a:p>
            <a:endParaRPr lang="en-US" sz="1500" dirty="0">
              <a:solidFill>
                <a:srgbClr val="666666"/>
              </a:solidFill>
              <a:latin typeface="Lato"/>
            </a:endParaRPr>
          </a:p>
        </p:txBody>
      </p:sp>
      <p:sp>
        <p:nvSpPr>
          <p:cNvPr id="5" name="Rectangle 4">
            <a:extLst>
              <a:ext uri="{FF2B5EF4-FFF2-40B4-BE49-F238E27FC236}">
                <a16:creationId xmlns:a16="http://schemas.microsoft.com/office/drawing/2014/main" id="{385C85D1-49E3-4EA9-8920-024A2D71001F}"/>
              </a:ext>
            </a:extLst>
          </p:cNvPr>
          <p:cNvSpPr/>
          <p:nvPr/>
        </p:nvSpPr>
        <p:spPr>
          <a:xfrm>
            <a:off x="543791" y="1852229"/>
            <a:ext cx="11395364" cy="523220"/>
          </a:xfrm>
          <a:prstGeom prst="rect">
            <a:avLst/>
          </a:prstGeom>
        </p:spPr>
        <p:txBody>
          <a:bodyPr wrap="square">
            <a:spAutoFit/>
          </a:bodyPr>
          <a:lstStyle/>
          <a:p>
            <a:pPr marL="285750" indent="-285750">
              <a:buFont typeface="Arial" panose="020B0604020202020204" pitchFamily="34" charset="0"/>
              <a:buChar char="•"/>
            </a:pPr>
            <a:endParaRPr lang="en-US" sz="1400" dirty="0">
              <a:solidFill>
                <a:srgbClr val="666666"/>
              </a:solidFill>
              <a:latin typeface="Lato"/>
            </a:endParaRPr>
          </a:p>
          <a:p>
            <a:pPr marL="285750" indent="-285750">
              <a:buFont typeface="Arial" panose="020B0604020202020204" pitchFamily="34" charset="0"/>
              <a:buChar char="•"/>
            </a:pPr>
            <a:endParaRPr lang="en-US" sz="1400" dirty="0"/>
          </a:p>
        </p:txBody>
      </p:sp>
      <p:pic>
        <p:nvPicPr>
          <p:cNvPr id="4" name="Picture 3">
            <a:extLst>
              <a:ext uri="{FF2B5EF4-FFF2-40B4-BE49-F238E27FC236}">
                <a16:creationId xmlns:a16="http://schemas.microsoft.com/office/drawing/2014/main" id="{8C000358-B567-4523-A148-B947AA386142}"/>
              </a:ext>
            </a:extLst>
          </p:cNvPr>
          <p:cNvPicPr>
            <a:picLocks noChangeAspect="1"/>
          </p:cNvPicPr>
          <p:nvPr/>
        </p:nvPicPr>
        <p:blipFill>
          <a:blip r:embed="rId3"/>
          <a:stretch>
            <a:fillRect/>
          </a:stretch>
        </p:blipFill>
        <p:spPr>
          <a:xfrm>
            <a:off x="7048066" y="3235903"/>
            <a:ext cx="5057775" cy="3524250"/>
          </a:xfrm>
          <a:prstGeom prst="rect">
            <a:avLst/>
          </a:prstGeom>
        </p:spPr>
      </p:pic>
      <p:sp>
        <p:nvSpPr>
          <p:cNvPr id="6" name="Rectangle 5">
            <a:extLst>
              <a:ext uri="{FF2B5EF4-FFF2-40B4-BE49-F238E27FC236}">
                <a16:creationId xmlns:a16="http://schemas.microsoft.com/office/drawing/2014/main" id="{3493FB6B-DC20-47F6-81DA-5058D2E9C31C}"/>
              </a:ext>
            </a:extLst>
          </p:cNvPr>
          <p:cNvSpPr/>
          <p:nvPr/>
        </p:nvSpPr>
        <p:spPr>
          <a:xfrm>
            <a:off x="685800" y="3091255"/>
            <a:ext cx="6096000" cy="2908489"/>
          </a:xfrm>
          <a:prstGeom prst="rect">
            <a:avLst/>
          </a:prstGeom>
        </p:spPr>
        <p:txBody>
          <a:bodyPr>
            <a:spAutoFit/>
          </a:bodyPr>
          <a:lstStyle/>
          <a:p>
            <a:pPr marL="285750" indent="-285750" algn="just">
              <a:buFont typeface="Arial" panose="020B0604020202020204" pitchFamily="34" charset="0"/>
              <a:buChar char="•"/>
            </a:pPr>
            <a:r>
              <a:rPr lang="en-US" sz="1500" dirty="0">
                <a:solidFill>
                  <a:srgbClr val="666666"/>
                </a:solidFill>
                <a:latin typeface="Lato"/>
              </a:rPr>
              <a:t>You can purchase this sensor by itself or mounted on a small module board. The latter usually will accept a 3-pin Dupont connector which makes it easy to use in your project.  Either way the three pins on the sensor or module have the following functions:</a:t>
            </a:r>
          </a:p>
          <a:p>
            <a:pPr fontAlgn="base"/>
            <a:r>
              <a:rPr lang="en-US" sz="1200" b="1" dirty="0"/>
              <a:t>		Ground</a:t>
            </a:r>
            <a:r>
              <a:rPr lang="en-US" sz="1200" dirty="0"/>
              <a:t>. 		Labeled GND or G on most modules.</a:t>
            </a:r>
          </a:p>
          <a:p>
            <a:pPr fontAlgn="base"/>
            <a:r>
              <a:rPr lang="en-US" sz="1200" b="1" dirty="0"/>
              <a:t>		5 Volts power</a:t>
            </a:r>
            <a:r>
              <a:rPr lang="en-US" sz="1200" dirty="0"/>
              <a:t>. 	Labeled VCC or R on most modules</a:t>
            </a:r>
          </a:p>
          <a:p>
            <a:pPr fontAlgn="base"/>
            <a:r>
              <a:rPr lang="en-US" sz="1200" b="1" dirty="0"/>
              <a:t>		Signal Out</a:t>
            </a:r>
            <a:r>
              <a:rPr lang="en-US" sz="1200" dirty="0"/>
              <a:t>. 		Labelled S or Y on most modules</a:t>
            </a:r>
          </a:p>
          <a:p>
            <a:pPr fontAlgn="base"/>
            <a:endParaRPr lang="en-US" sz="1200" dirty="0"/>
          </a:p>
          <a:p>
            <a:pPr marL="285750" indent="-285750" algn="just">
              <a:buFont typeface="Arial" panose="020B0604020202020204" pitchFamily="34" charset="0"/>
              <a:buChar char="•"/>
            </a:pPr>
            <a:r>
              <a:rPr lang="en-US" sz="1500" dirty="0">
                <a:solidFill>
                  <a:srgbClr val="666666"/>
                </a:solidFill>
                <a:latin typeface="Lato"/>
              </a:rPr>
              <a:t>Using an IR receiver with an Arduino is as simple as supplying 5 volts and Ground from the Arduino and connecting the module or sensors output to one of the Arduino digital I/O pins.  We will do exactly that in our first few experiments.</a:t>
            </a:r>
          </a:p>
        </p:txBody>
      </p:sp>
    </p:spTree>
    <p:extLst>
      <p:ext uri="{BB962C8B-B14F-4D97-AF65-F5344CB8AC3E}">
        <p14:creationId xmlns:p14="http://schemas.microsoft.com/office/powerpoint/2010/main" val="2010729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8EC7-C459-41F7-A94A-915437F09FF9}"/>
              </a:ext>
            </a:extLst>
          </p:cNvPr>
          <p:cNvSpPr>
            <a:spLocks noGrp="1"/>
          </p:cNvSpPr>
          <p:nvPr>
            <p:ph type="title"/>
          </p:nvPr>
        </p:nvSpPr>
        <p:spPr/>
        <p:txBody>
          <a:bodyPr>
            <a:normAutofit/>
          </a:bodyPr>
          <a:lstStyle/>
          <a:p>
            <a:pPr fontAlgn="base"/>
            <a:r>
              <a:rPr lang="en-US" dirty="0"/>
              <a:t>IR Transmitters</a:t>
            </a:r>
          </a:p>
        </p:txBody>
      </p:sp>
      <p:sp>
        <p:nvSpPr>
          <p:cNvPr id="3" name="Content Placeholder 2">
            <a:extLst>
              <a:ext uri="{FF2B5EF4-FFF2-40B4-BE49-F238E27FC236}">
                <a16:creationId xmlns:a16="http://schemas.microsoft.com/office/drawing/2014/main" id="{317548A5-5E6F-4644-BF1D-9B423C401B1B}"/>
              </a:ext>
            </a:extLst>
          </p:cNvPr>
          <p:cNvSpPr>
            <a:spLocks noGrp="1"/>
          </p:cNvSpPr>
          <p:nvPr>
            <p:ph idx="1"/>
          </p:nvPr>
        </p:nvSpPr>
        <p:spPr>
          <a:xfrm>
            <a:off x="685800" y="2194559"/>
            <a:ext cx="10820400" cy="3800996"/>
          </a:xfrm>
        </p:spPr>
        <p:txBody>
          <a:bodyPr>
            <a:normAutofit/>
          </a:bodyPr>
          <a:lstStyle/>
          <a:p>
            <a:pPr fontAlgn="base"/>
            <a:r>
              <a:rPr lang="en-US" sz="1500" dirty="0">
                <a:solidFill>
                  <a:srgbClr val="666666"/>
                </a:solidFill>
                <a:latin typeface="Lato"/>
              </a:rPr>
              <a:t>The Transmitting part of a remote control is basically an IR LED. </a:t>
            </a:r>
          </a:p>
          <a:p>
            <a:pPr fontAlgn="base"/>
            <a:endParaRPr lang="en-US" sz="1500" dirty="0">
              <a:solidFill>
                <a:srgbClr val="666666"/>
              </a:solidFill>
              <a:latin typeface="Lato"/>
            </a:endParaRPr>
          </a:p>
          <a:p>
            <a:pPr fontAlgn="base"/>
            <a:r>
              <a:rPr lang="en-US" sz="1500" dirty="0">
                <a:solidFill>
                  <a:srgbClr val="666666"/>
                </a:solidFill>
                <a:latin typeface="Lato"/>
              </a:rPr>
              <a:t>An IR LED is used exactly like a visible LED, you supply current with the proper polarity and limit it with a current limiting resistor.</a:t>
            </a:r>
          </a:p>
          <a:p>
            <a:pPr fontAlgn="base"/>
            <a:endParaRPr lang="en-US" sz="1500" dirty="0">
              <a:solidFill>
                <a:srgbClr val="666666"/>
              </a:solidFill>
              <a:latin typeface="Lato"/>
            </a:endParaRPr>
          </a:p>
          <a:p>
            <a:pPr fontAlgn="base"/>
            <a:r>
              <a:rPr lang="en-US" sz="1500" dirty="0">
                <a:solidFill>
                  <a:srgbClr val="666666"/>
                </a:solidFill>
                <a:latin typeface="Lato"/>
              </a:rPr>
              <a:t>The IR LED is packaged in the same package as a visible LED. The Anode (positive) lead is the longer of the two leads. The Cathode (negative) lead is the shorter one. In case your leads are both the same length the Cathode side of the LED is flat.</a:t>
            </a:r>
          </a:p>
          <a:p>
            <a:pPr fontAlgn="base"/>
            <a:endParaRPr lang="en-US" sz="1500" dirty="0">
              <a:solidFill>
                <a:srgbClr val="666666"/>
              </a:solidFill>
              <a:latin typeface="Lato"/>
            </a:endParaRPr>
          </a:p>
          <a:p>
            <a:pPr fontAlgn="base"/>
            <a:r>
              <a:rPr lang="en-US" sz="1500" dirty="0">
                <a:solidFill>
                  <a:srgbClr val="666666"/>
                </a:solidFill>
                <a:latin typeface="Lato"/>
              </a:rPr>
              <a:t>As with any LED light is emitted from the top of an IR LED. </a:t>
            </a:r>
          </a:p>
          <a:p>
            <a:pPr fontAlgn="base"/>
            <a:endParaRPr lang="en-US" sz="1500" dirty="0">
              <a:solidFill>
                <a:srgbClr val="666666"/>
              </a:solidFill>
              <a:latin typeface="Lato"/>
            </a:endParaRPr>
          </a:p>
          <a:p>
            <a:pPr fontAlgn="base"/>
            <a:r>
              <a:rPr lang="en-US" sz="1500" dirty="0">
                <a:solidFill>
                  <a:srgbClr val="666666"/>
                </a:solidFill>
                <a:highlight>
                  <a:srgbClr val="FFFF00"/>
                </a:highlight>
                <a:latin typeface="Lato"/>
              </a:rPr>
              <a:t>Keep that in mind when you are doing the transmitter experiments that follow, infrared light is very directional so you will want to aim your LED at the receiver for best performance </a:t>
            </a:r>
            <a:r>
              <a:rPr lang="en-US" sz="1500" dirty="0">
                <a:solidFill>
                  <a:srgbClr val="666666"/>
                </a:solidFill>
                <a:latin typeface="Lato"/>
              </a:rPr>
              <a:t>(although, as most people are aware from using IR remotes, the light can be “bounced” of </a:t>
            </a:r>
            <a:r>
              <a:rPr lang="en-US" sz="1500" dirty="0" err="1">
                <a:solidFill>
                  <a:srgbClr val="666666"/>
                </a:solidFill>
                <a:latin typeface="Lato"/>
              </a:rPr>
              <a:t>of</a:t>
            </a:r>
            <a:r>
              <a:rPr lang="en-US" sz="1500" dirty="0">
                <a:solidFill>
                  <a:srgbClr val="666666"/>
                </a:solidFill>
                <a:latin typeface="Lato"/>
              </a:rPr>
              <a:t> white and reflective surfaces).</a:t>
            </a:r>
          </a:p>
        </p:txBody>
      </p:sp>
      <p:sp>
        <p:nvSpPr>
          <p:cNvPr id="5" name="Rectangle 4">
            <a:extLst>
              <a:ext uri="{FF2B5EF4-FFF2-40B4-BE49-F238E27FC236}">
                <a16:creationId xmlns:a16="http://schemas.microsoft.com/office/drawing/2014/main" id="{385C85D1-49E3-4EA9-8920-024A2D71001F}"/>
              </a:ext>
            </a:extLst>
          </p:cNvPr>
          <p:cNvSpPr/>
          <p:nvPr/>
        </p:nvSpPr>
        <p:spPr>
          <a:xfrm>
            <a:off x="543791" y="1852229"/>
            <a:ext cx="11395364" cy="523220"/>
          </a:xfrm>
          <a:prstGeom prst="rect">
            <a:avLst/>
          </a:prstGeom>
        </p:spPr>
        <p:txBody>
          <a:bodyPr wrap="square">
            <a:spAutoFit/>
          </a:bodyPr>
          <a:lstStyle/>
          <a:p>
            <a:pPr marL="285750" indent="-285750">
              <a:buFont typeface="Arial" panose="020B0604020202020204" pitchFamily="34" charset="0"/>
              <a:buChar char="•"/>
            </a:pPr>
            <a:endParaRPr lang="en-US" sz="1400" dirty="0">
              <a:solidFill>
                <a:srgbClr val="666666"/>
              </a:solidFill>
              <a:latin typeface="Lato"/>
            </a:endParaRPr>
          </a:p>
          <a:p>
            <a:pPr marL="285750"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30539230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8EC7-C459-41F7-A94A-915437F09FF9}"/>
              </a:ext>
            </a:extLst>
          </p:cNvPr>
          <p:cNvSpPr>
            <a:spLocks noGrp="1"/>
          </p:cNvSpPr>
          <p:nvPr>
            <p:ph type="title"/>
          </p:nvPr>
        </p:nvSpPr>
        <p:spPr/>
        <p:txBody>
          <a:bodyPr>
            <a:normAutofit/>
          </a:bodyPr>
          <a:lstStyle/>
          <a:p>
            <a:pPr fontAlgn="base"/>
            <a:r>
              <a:rPr lang="en-US" dirty="0"/>
              <a:t>“Seeing” Infrared Light</a:t>
            </a:r>
          </a:p>
        </p:txBody>
      </p:sp>
      <p:sp>
        <p:nvSpPr>
          <p:cNvPr id="3" name="Content Placeholder 2">
            <a:extLst>
              <a:ext uri="{FF2B5EF4-FFF2-40B4-BE49-F238E27FC236}">
                <a16:creationId xmlns:a16="http://schemas.microsoft.com/office/drawing/2014/main" id="{317548A5-5E6F-4644-BF1D-9B423C401B1B}"/>
              </a:ext>
            </a:extLst>
          </p:cNvPr>
          <p:cNvSpPr>
            <a:spLocks noGrp="1"/>
          </p:cNvSpPr>
          <p:nvPr>
            <p:ph idx="1"/>
          </p:nvPr>
        </p:nvSpPr>
        <p:spPr>
          <a:xfrm>
            <a:off x="685800" y="2194559"/>
            <a:ext cx="10820400" cy="3800996"/>
          </a:xfrm>
        </p:spPr>
        <p:txBody>
          <a:bodyPr>
            <a:normAutofit/>
          </a:bodyPr>
          <a:lstStyle/>
          <a:p>
            <a:pPr fontAlgn="base"/>
            <a:r>
              <a:rPr lang="en-US" sz="1500" dirty="0">
                <a:solidFill>
                  <a:srgbClr val="666666"/>
                </a:solidFill>
                <a:latin typeface="Lato"/>
              </a:rPr>
              <a:t>One problem you can run into when you’re working with IR remote control projects is that your human eye is incapable of seeing the IR light. If your project doesn’t work it’s often hard to determine if the problem is with the transmitter or receiver.</a:t>
            </a:r>
          </a:p>
          <a:p>
            <a:pPr fontAlgn="base"/>
            <a:r>
              <a:rPr lang="en-US" sz="1500" dirty="0">
                <a:solidFill>
                  <a:srgbClr val="666666"/>
                </a:solidFill>
                <a:latin typeface="Lato"/>
              </a:rPr>
              <a:t>The way to get around this is to use a video camera that is capable of seeing and displaying infrared light. Fortunately there are plentiful and you probably have one already – in your phone or tablet.</a:t>
            </a:r>
          </a:p>
          <a:p>
            <a:pPr fontAlgn="base"/>
            <a:r>
              <a:rPr lang="en-US" sz="1500" dirty="0">
                <a:solidFill>
                  <a:srgbClr val="666666"/>
                </a:solidFill>
                <a:highlight>
                  <a:srgbClr val="FFFF00"/>
                </a:highlight>
                <a:latin typeface="Lato"/>
              </a:rPr>
              <a:t>While dedicated cameras (such as a DSLR) have IR filters they aren’t as common on phone and tablet cameras, as a result these cameras are sensitive in the IR range as well as in the visible range of light.</a:t>
            </a:r>
          </a:p>
          <a:p>
            <a:pPr fontAlgn="base"/>
            <a:r>
              <a:rPr lang="en-US" sz="1500" dirty="0">
                <a:solidFill>
                  <a:srgbClr val="666666"/>
                </a:solidFill>
                <a:latin typeface="Lato"/>
              </a:rPr>
              <a:t>It’s pretty easy to see if your phone or tablet is capable of “seeing” IR. Just take a remote control that you know to be working and aim it at the lens of your camera while you view the screen. If all goes well you will see the IR LED flash as you press the keys on your remote.</a:t>
            </a:r>
          </a:p>
          <a:p>
            <a:pPr fontAlgn="base"/>
            <a:r>
              <a:rPr lang="en-US" sz="1500" dirty="0">
                <a:solidFill>
                  <a:srgbClr val="666666"/>
                </a:solidFill>
                <a:latin typeface="Lato"/>
              </a:rPr>
              <a:t>Once you have established that your phone or tablet can see infrared you have a valuable troubleshooting tool that you can use if things don’t work out exactly as you planned them.</a:t>
            </a:r>
          </a:p>
          <a:p>
            <a:pPr fontAlgn="base"/>
            <a:endParaRPr lang="en-US" sz="1500" dirty="0">
              <a:solidFill>
                <a:srgbClr val="666666"/>
              </a:solidFill>
              <a:latin typeface="Lato"/>
            </a:endParaRPr>
          </a:p>
        </p:txBody>
      </p:sp>
    </p:spTree>
    <p:extLst>
      <p:ext uri="{BB962C8B-B14F-4D97-AF65-F5344CB8AC3E}">
        <p14:creationId xmlns:p14="http://schemas.microsoft.com/office/powerpoint/2010/main" val="201308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8EC7-C459-41F7-A94A-915437F09FF9}"/>
              </a:ext>
            </a:extLst>
          </p:cNvPr>
          <p:cNvSpPr>
            <a:spLocks noGrp="1"/>
          </p:cNvSpPr>
          <p:nvPr>
            <p:ph type="title"/>
          </p:nvPr>
        </p:nvSpPr>
        <p:spPr/>
        <p:txBody>
          <a:bodyPr>
            <a:normAutofit/>
          </a:bodyPr>
          <a:lstStyle/>
          <a:p>
            <a:pPr fontAlgn="base"/>
            <a:r>
              <a:rPr lang="en-US" dirty="0"/>
              <a:t>Decoding IR Remote Controls</a:t>
            </a:r>
          </a:p>
        </p:txBody>
      </p:sp>
      <p:sp>
        <p:nvSpPr>
          <p:cNvPr id="3" name="Content Placeholder 2">
            <a:extLst>
              <a:ext uri="{FF2B5EF4-FFF2-40B4-BE49-F238E27FC236}">
                <a16:creationId xmlns:a16="http://schemas.microsoft.com/office/drawing/2014/main" id="{317548A5-5E6F-4644-BF1D-9B423C401B1B}"/>
              </a:ext>
            </a:extLst>
          </p:cNvPr>
          <p:cNvSpPr>
            <a:spLocks noGrp="1"/>
          </p:cNvSpPr>
          <p:nvPr>
            <p:ph idx="1"/>
          </p:nvPr>
        </p:nvSpPr>
        <p:spPr>
          <a:xfrm>
            <a:off x="685800" y="2194559"/>
            <a:ext cx="10820400" cy="3800996"/>
          </a:xfrm>
        </p:spPr>
        <p:txBody>
          <a:bodyPr>
            <a:normAutofit/>
          </a:bodyPr>
          <a:lstStyle/>
          <a:p>
            <a:pPr fontAlgn="base"/>
            <a:r>
              <a:rPr lang="en-US" sz="1500" dirty="0">
                <a:solidFill>
                  <a:srgbClr val="666666"/>
                </a:solidFill>
                <a:latin typeface="Lato"/>
              </a:rPr>
              <a:t>Time for our first experiment!  </a:t>
            </a:r>
          </a:p>
          <a:p>
            <a:pPr fontAlgn="base"/>
            <a:endParaRPr lang="en-US" sz="1500" dirty="0">
              <a:solidFill>
                <a:srgbClr val="666666"/>
              </a:solidFill>
              <a:latin typeface="Lato"/>
            </a:endParaRPr>
          </a:p>
          <a:p>
            <a:pPr fontAlgn="base"/>
            <a:r>
              <a:rPr lang="en-US" sz="1500" dirty="0">
                <a:solidFill>
                  <a:srgbClr val="666666"/>
                </a:solidFill>
                <a:latin typeface="Lato"/>
              </a:rPr>
              <a:t>You’ll need an Arduino, I used an Uno but other Arduino’s will work as well. </a:t>
            </a:r>
            <a:r>
              <a:rPr lang="en-US" sz="1500" dirty="0">
                <a:solidFill>
                  <a:srgbClr val="666666"/>
                </a:solidFill>
                <a:highlight>
                  <a:srgbClr val="FFFF00"/>
                </a:highlight>
                <a:latin typeface="Lato"/>
              </a:rPr>
              <a:t>Don’t use an ATTiny85 </a:t>
            </a:r>
            <a:r>
              <a:rPr lang="en-US" sz="1500" dirty="0">
                <a:solidFill>
                  <a:srgbClr val="666666"/>
                </a:solidFill>
                <a:latin typeface="Lato"/>
              </a:rPr>
              <a:t>however as the library we will make use of isn’t fully compatible with it.</a:t>
            </a:r>
          </a:p>
          <a:p>
            <a:pPr fontAlgn="base"/>
            <a:endParaRPr lang="en-US" sz="1500" dirty="0">
              <a:solidFill>
                <a:srgbClr val="666666"/>
              </a:solidFill>
              <a:latin typeface="Lato"/>
            </a:endParaRPr>
          </a:p>
          <a:p>
            <a:pPr fontAlgn="base"/>
            <a:r>
              <a:rPr lang="en-US" sz="1500" dirty="0">
                <a:solidFill>
                  <a:srgbClr val="666666"/>
                </a:solidFill>
                <a:latin typeface="Lato"/>
              </a:rPr>
              <a:t>You’ll also need an IR Sensor. I’m using one that is on a module but you could also use an 1838T sensor by itself and it will work just fine.</a:t>
            </a:r>
          </a:p>
          <a:p>
            <a:pPr fontAlgn="base"/>
            <a:endParaRPr lang="en-US" sz="1500" dirty="0">
              <a:solidFill>
                <a:srgbClr val="666666"/>
              </a:solidFill>
              <a:latin typeface="Lato"/>
            </a:endParaRPr>
          </a:p>
          <a:p>
            <a:pPr fontAlgn="base"/>
            <a:r>
              <a:rPr lang="en-US" sz="1500" dirty="0">
                <a:solidFill>
                  <a:srgbClr val="666666"/>
                </a:solidFill>
                <a:latin typeface="Lato"/>
              </a:rPr>
              <a:t>Before we begin you’ll need to install a new library into your Arduino IDE</a:t>
            </a:r>
          </a:p>
        </p:txBody>
      </p:sp>
    </p:spTree>
    <p:extLst>
      <p:ext uri="{BB962C8B-B14F-4D97-AF65-F5344CB8AC3E}">
        <p14:creationId xmlns:p14="http://schemas.microsoft.com/office/powerpoint/2010/main" val="778966428"/>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docProps/app.xml><?xml version="1.0" encoding="utf-8"?>
<Properties xmlns="http://schemas.openxmlformats.org/officeDocument/2006/extended-properties" xmlns:vt="http://schemas.openxmlformats.org/officeDocument/2006/docPropsVTypes">
  <Template>TM04033937[[fn=Vapor Trail]]</Template>
  <TotalTime>448</TotalTime>
  <Words>4972</Words>
  <Application>Microsoft Office PowerPoint</Application>
  <PresentationFormat>Widescreen</PresentationFormat>
  <Paragraphs>657</Paragraphs>
  <Slides>59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59</vt:i4>
      </vt:variant>
    </vt:vector>
  </HeadingPairs>
  <TitlesOfParts>
    <vt:vector size="63" baseType="lpstr">
      <vt:lpstr>Arial</vt:lpstr>
      <vt:lpstr>Century Gothic</vt:lpstr>
      <vt:lpstr>Lato</vt:lpstr>
      <vt:lpstr>Vapor Trail</vt:lpstr>
      <vt:lpstr>Using IR  Remote Control</vt:lpstr>
      <vt:lpstr>Using IR Remote Control</vt:lpstr>
      <vt:lpstr>How IR Remote Controls Work</vt:lpstr>
      <vt:lpstr>Preventing Interference</vt:lpstr>
      <vt:lpstr>Manufacturer Codes</vt:lpstr>
      <vt:lpstr>IR Receivers</vt:lpstr>
      <vt:lpstr>IR Transmitters</vt:lpstr>
      <vt:lpstr>“Seeing” Infrared Light</vt:lpstr>
      <vt:lpstr>Decoding IR Remote Controls</vt:lpstr>
      <vt:lpstr>The IR Remote Library</vt:lpstr>
      <vt:lpstr>The IR Remote Library</vt:lpstr>
      <vt:lpstr>Getting Remote HEX Codes</vt:lpstr>
      <vt:lpstr>Hardware SOFTWARE Required</vt:lpstr>
      <vt:lpstr>Hardware Required</vt:lpstr>
      <vt:lpstr>PINOUT</vt:lpstr>
      <vt:lpstr>Circuit</vt:lpstr>
      <vt:lpstr>Circuit</vt:lpstr>
      <vt:lpstr>IR Receiver Demonstration</vt:lpstr>
      <vt:lpstr>Code –  IR Receiver Demonstration</vt:lpstr>
      <vt:lpstr>Code – Explanation</vt:lpstr>
      <vt:lpstr>Determining Manufacturer Codes</vt:lpstr>
      <vt:lpstr>Code –  Determining Manufacturer Codes</vt:lpstr>
      <vt:lpstr>Code –  Determining Manufacturer Codes</vt:lpstr>
      <vt:lpstr>Code – Explanation</vt:lpstr>
      <vt:lpstr>Serial OUTPUT</vt:lpstr>
      <vt:lpstr>Repurposing Remote Controls</vt:lpstr>
      <vt:lpstr>Repurposing Remote Controls</vt:lpstr>
      <vt:lpstr>Circuit – receiving ir</vt:lpstr>
      <vt:lpstr>Interfacing a switch</vt:lpstr>
      <vt:lpstr>Code –  Repurposing Remote Controls</vt:lpstr>
      <vt:lpstr>Code – Explanation</vt:lpstr>
      <vt:lpstr>Serial OUTPUT</vt:lpstr>
      <vt:lpstr>Youtube video</vt:lpstr>
      <vt:lpstr>YouTUBE video -  Repurposing Remote Controls</vt:lpstr>
      <vt:lpstr>Actual pics</vt:lpstr>
      <vt:lpstr>Actual pics</vt:lpstr>
      <vt:lpstr>EMULATING Remote Controls</vt:lpstr>
      <vt:lpstr>EMULATING Remote Controls</vt:lpstr>
      <vt:lpstr>Manufacturers Codes and Bits</vt:lpstr>
      <vt:lpstr>Sample remotes</vt:lpstr>
      <vt:lpstr>Arduino Remote Emulator</vt:lpstr>
      <vt:lpstr>Circuit</vt:lpstr>
      <vt:lpstr>Circuit – transmit ir</vt:lpstr>
      <vt:lpstr>Code –  Arduino Remote Emulator</vt:lpstr>
      <vt:lpstr>Code – Explanation</vt:lpstr>
      <vt:lpstr>Using the Repeat Function</vt:lpstr>
      <vt:lpstr>Using the Repeat Function</vt:lpstr>
      <vt:lpstr>Youtube video</vt:lpstr>
      <vt:lpstr>YouTUBE video -  Arduino Remote Emulator</vt:lpstr>
      <vt:lpstr>Controlling servo motor using ir remote</vt:lpstr>
      <vt:lpstr>Controlling servo motor using ir remote</vt:lpstr>
      <vt:lpstr>Circuit</vt:lpstr>
      <vt:lpstr>Circuit</vt:lpstr>
      <vt:lpstr>Code –  Controlling servo motor</vt:lpstr>
      <vt:lpstr>Code – Explanation</vt:lpstr>
      <vt:lpstr>Troubleshooting guide</vt:lpstr>
      <vt:lpstr>TROUBLESHOOTING guide</vt:lpstr>
      <vt:lpstr>Sketch file</vt:lpstr>
      <vt:lpstr>Sketch file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IR  Remote Control</dc:title>
  <dc:creator>Sudhanshu Gupta</dc:creator>
  <cp:lastModifiedBy>Sudhanshu Gupta</cp:lastModifiedBy>
  <cp:revision>20</cp:revision>
  <dcterms:created xsi:type="dcterms:W3CDTF">2019-11-04T07:02:55Z</dcterms:created>
  <dcterms:modified xsi:type="dcterms:W3CDTF">2019-11-05T16:54:10Z</dcterms:modified>
</cp:coreProperties>
</file>